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notesMasterIdLst>
    <p:notesMasterId r:id="rId22"/>
  </p:notesMasterIdLst>
  <p:sldIdLst>
    <p:sldId id="419" r:id="rId4"/>
    <p:sldId id="465" r:id="rId5"/>
    <p:sldId id="418" r:id="rId6"/>
    <p:sldId id="420" r:id="rId7"/>
    <p:sldId id="455" r:id="rId8"/>
    <p:sldId id="436" r:id="rId9"/>
    <p:sldId id="466" r:id="rId10"/>
    <p:sldId id="426" r:id="rId11"/>
    <p:sldId id="427" r:id="rId12"/>
    <p:sldId id="437" r:id="rId13"/>
    <p:sldId id="432" r:id="rId14"/>
    <p:sldId id="456" r:id="rId15"/>
    <p:sldId id="458" r:id="rId16"/>
    <p:sldId id="460" r:id="rId17"/>
    <p:sldId id="461" r:id="rId18"/>
    <p:sldId id="462" r:id="rId19"/>
    <p:sldId id="463" r:id="rId20"/>
    <p:sldId id="46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FF00"/>
    <a:srgbClr val="FFFFCC"/>
    <a:srgbClr val="FF33CC"/>
    <a:srgbClr val="CC66FF"/>
    <a:srgbClr val="FF6600"/>
    <a:srgbClr val="F066C9"/>
    <a:srgbClr val="66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9" autoAdjust="0"/>
    <p:restoredTop sz="94698" autoAdjust="0"/>
  </p:normalViewPr>
  <p:slideViewPr>
    <p:cSldViewPr>
      <p:cViewPr>
        <p:scale>
          <a:sx n="100" d="100"/>
          <a:sy n="100" d="100"/>
        </p:scale>
        <p:origin x="-204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15842684146206E-4"/>
          <c:y val="0"/>
          <c:w val="0.90972222222222221"/>
          <c:h val="0.854920859461323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69439050719141E-3"/>
                  <c:y val="-4.72834807761334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18652,0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04724848151595E-3"/>
                  <c:y val="-4.59736503177587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18568,5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637410105344571E-3"/>
                  <c:y val="-5.75586428224565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18590,8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552621018891765E-2"/>
                  <c:y val="-3.210734494883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543E-3"/>
                  <c:y val="-3.369209713045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17500</c:v>
                </c:pt>
                <c:pt idx="1">
                  <c:v>17500</c:v>
                </c:pt>
                <c:pt idx="2">
                  <c:v>17500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128896"/>
        <c:axId val="128130432"/>
        <c:axId val="0"/>
      </c:bar3DChart>
      <c:catAx>
        <c:axId val="128128896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28130432"/>
        <c:crosses val="autoZero"/>
        <c:auto val="1"/>
        <c:lblAlgn val="ctr"/>
        <c:lblOffset val="100"/>
        <c:noMultiLvlLbl val="0"/>
      </c:catAx>
      <c:valAx>
        <c:axId val="128130432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28128896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316033006791E-3"/>
          <c:y val="0"/>
          <c:w val="0.9905761683966977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bubble3D val="0"/>
            <c:explosion val="50"/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Земельный </a:t>
                    </a:r>
                    <a:r>
                      <a:rPr lang="ru-RU" dirty="0" smtClean="0"/>
                      <a:t>налог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Единый с-х налог</c:v>
                </c:pt>
                <c:pt idx="2">
                  <c:v>налог на имущество ф.л.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39.674029594681535</c:v>
                </c:pt>
                <c:pt idx="1">
                  <c:v>21.44542140253056</c:v>
                </c:pt>
                <c:pt idx="2">
                  <c:v>13.939523911644864</c:v>
                </c:pt>
                <c:pt idx="3">
                  <c:v>20.909285867467293</c:v>
                </c:pt>
                <c:pt idx="4">
                  <c:v>4.0317392236757454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explosion val="30"/>
          </c:dPt>
          <c:dPt>
            <c:idx val="6"/>
            <c:bubble3D val="0"/>
            <c:spPr>
              <a:solidFill>
                <a:srgbClr val="CC66FF"/>
              </a:solidFill>
            </c:spPr>
          </c:dPt>
          <c:dPt>
            <c:idx val="7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4.6542966851365235E-3"/>
                  <c:y val="-6.904630605724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063065033537475E-2"/>
                  <c:y val="8.7295924748596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03786332264023E-2"/>
                  <c:y val="-8.2815243574604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667347137163407E-2"/>
                  <c:y val="-6.1596168558726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263293477204239E-2"/>
                  <c:y val="1.870840656044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361341985029646"/>
                  <c:y val="4.2732760707098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472125012151256E-2"/>
                  <c:y val="-6.035234705827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496913580246915E-2"/>
                  <c:y val="-0.10228208555932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41.233173058547443</c:v>
                </c:pt>
                <c:pt idx="1">
                  <c:v>1.932470550463625</c:v>
                </c:pt>
                <c:pt idx="2">
                  <c:v>0.37609790776428148</c:v>
                </c:pt>
                <c:pt idx="3">
                  <c:v>0.19110666044933</c:v>
                </c:pt>
                <c:pt idx="4">
                  <c:v>51.001016687433598</c:v>
                </c:pt>
                <c:pt idx="5">
                  <c:v>0.11466399626959799</c:v>
                </c:pt>
                <c:pt idx="6">
                  <c:v>1.14663996269598</c:v>
                </c:pt>
                <c:pt idx="7">
                  <c:v>2.7320608177836214</c:v>
                </c:pt>
                <c:pt idx="8">
                  <c:v>1.2727703585925378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018518518518523"/>
          <c:y val="2.2704350088403474E-2"/>
          <c:w val="0.43055555555555558"/>
          <c:h val="0.97729568922248766"/>
        </c:manualLayout>
      </c:layout>
      <c:overlay val="0"/>
      <c:txPr>
        <a:bodyPr/>
        <a:lstStyle/>
        <a:p>
          <a:pPr>
            <a:defRPr kern="6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EF76-6DCF-43A4-A603-C58AA6B2B1F5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BC9A-372E-4A77-B979-F1E8B37E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1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FBC9A-372E-4A77-B979-F1E8B37EDCF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6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4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5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4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4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3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26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1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7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74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62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288084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6035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33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9993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0785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3468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6593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6567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424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954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81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C9C3-DD40-498E-974B-2B754209937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11.11.2022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89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6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91264" cy="3456384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ПРОЕКТ </a:t>
            </a:r>
            <a:r>
              <a:rPr lang="ru-RU" dirty="0" smtClean="0">
                <a:solidFill>
                  <a:srgbClr val="0070C0"/>
                </a:solidFill>
              </a:rPr>
              <a:t>Бюджета </a:t>
            </a:r>
            <a:r>
              <a:rPr lang="ru-RU" dirty="0">
                <a:solidFill>
                  <a:srgbClr val="0070C0"/>
                </a:solidFill>
              </a:rPr>
              <a:t>Тацинского сельского поселения на </a:t>
            </a:r>
            <a:r>
              <a:rPr lang="ru-RU" dirty="0" smtClean="0">
                <a:solidFill>
                  <a:srgbClr val="0070C0"/>
                </a:solidFill>
              </a:rPr>
              <a:t>2023 </a:t>
            </a:r>
            <a:r>
              <a:rPr lang="ru-RU" dirty="0">
                <a:solidFill>
                  <a:srgbClr val="0070C0"/>
                </a:solidFill>
              </a:rPr>
              <a:t>год и плановый период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2024 </a:t>
            </a:r>
            <a:r>
              <a:rPr lang="ru-RU" dirty="0">
                <a:solidFill>
                  <a:srgbClr val="0070C0"/>
                </a:solidFill>
              </a:rPr>
              <a:t>и </a:t>
            </a:r>
            <a:r>
              <a:rPr lang="ru-RU" dirty="0" smtClean="0">
                <a:solidFill>
                  <a:srgbClr val="0070C0"/>
                </a:solidFill>
              </a:rPr>
              <a:t>2025 </a:t>
            </a:r>
            <a:r>
              <a:rPr lang="ru-RU" dirty="0">
                <a:solidFill>
                  <a:srgbClr val="0070C0"/>
                </a:solidFill>
              </a:rPr>
              <a:t>годы</a:t>
            </a:r>
          </a:p>
        </p:txBody>
      </p:sp>
      <p:pic>
        <p:nvPicPr>
          <p:cNvPr id="1026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41" y="121158"/>
            <a:ext cx="837837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5384" y="121158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5876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70C0"/>
                </a:solidFill>
              </a:rPr>
              <a:t>СТРУКТУРА НАЛОГОВЫХ И НЕНАЛОГОВЫХ ДОХОДОВ </a:t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БЮДЖЕТА </a:t>
            </a:r>
            <a:r>
              <a:rPr lang="ru-RU" sz="2700" dirty="0">
                <a:solidFill>
                  <a:srgbClr val="0070C0"/>
                </a:solidFill>
              </a:rPr>
              <a:t>В </a:t>
            </a:r>
            <a:r>
              <a:rPr lang="ru-RU" sz="2700" dirty="0" smtClean="0">
                <a:solidFill>
                  <a:srgbClr val="0070C0"/>
                </a:solidFill>
              </a:rPr>
              <a:t>2023 </a:t>
            </a:r>
            <a:r>
              <a:rPr lang="ru-RU" sz="2700" dirty="0">
                <a:solidFill>
                  <a:srgbClr val="0070C0"/>
                </a:solidFill>
              </a:rPr>
              <a:t>ГОДУ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827959"/>
              </p:ext>
            </p:extLst>
          </p:nvPr>
        </p:nvGraphicFramePr>
        <p:xfrm>
          <a:off x="395536" y="1268761"/>
          <a:ext cx="82912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47" y="0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840"/>
            <a:ext cx="22987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09053"/>
      </p:ext>
    </p:extLst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96672" cy="1143000"/>
          </a:xfrm>
        </p:spPr>
        <p:txBody>
          <a:bodyPr>
            <a:normAutofit fontScale="90000"/>
          </a:bodyPr>
          <a:lstStyle/>
          <a:p>
            <a:r>
              <a:rPr lang="ru-RU" sz="2900" dirty="0">
                <a:solidFill>
                  <a:srgbClr val="0070C0"/>
                </a:solidFill>
              </a:rPr>
              <a:t>Структура расходов по разделам бюджетной классификации </a:t>
            </a:r>
            <a:r>
              <a:rPr lang="ru-RU" sz="2900" dirty="0" smtClean="0">
                <a:solidFill>
                  <a:srgbClr val="0070C0"/>
                </a:solidFill>
              </a:rPr>
              <a:t>2022 </a:t>
            </a:r>
            <a:r>
              <a:rPr lang="ru-RU" sz="2900" dirty="0">
                <a:solidFill>
                  <a:srgbClr val="0070C0"/>
                </a:solidFill>
              </a:rPr>
              <a:t>год (%)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210873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813382"/>
      </p:ext>
    </p:extLst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56" y="62336"/>
            <a:ext cx="5424748" cy="192650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Доля </a:t>
            </a:r>
            <a:r>
              <a:rPr lang="ru-RU" sz="2400" dirty="0" smtClean="0">
                <a:solidFill>
                  <a:srgbClr val="0070C0"/>
                </a:solidFill>
              </a:rPr>
              <a:t>муниципальных </a:t>
            </a:r>
            <a:r>
              <a:rPr lang="ru-RU" sz="2400" dirty="0">
                <a:solidFill>
                  <a:srgbClr val="0070C0"/>
                </a:solidFill>
              </a:rPr>
              <a:t>программ в общем объеме расходов, запланированных на  реализацию </a:t>
            </a:r>
            <a:r>
              <a:rPr lang="ru-RU" sz="2400" dirty="0" smtClean="0">
                <a:solidFill>
                  <a:srgbClr val="0070C0"/>
                </a:solidFill>
              </a:rPr>
              <a:t>муниципальных </a:t>
            </a:r>
            <a:r>
              <a:rPr lang="ru-RU" sz="2400" dirty="0">
                <a:solidFill>
                  <a:srgbClr val="0070C0"/>
                </a:solidFill>
              </a:rPr>
              <a:t>программ </a:t>
            </a:r>
            <a:r>
              <a:rPr lang="ru-RU" sz="2400" dirty="0" smtClean="0">
                <a:solidFill>
                  <a:srgbClr val="0070C0"/>
                </a:solidFill>
              </a:rPr>
              <a:t>Тацинского поселения </a:t>
            </a:r>
            <a:r>
              <a:rPr lang="ru-RU" sz="2400" dirty="0">
                <a:solidFill>
                  <a:srgbClr val="0070C0"/>
                </a:solidFill>
              </a:rPr>
              <a:t>в </a:t>
            </a:r>
            <a:r>
              <a:rPr lang="ru-RU" sz="2400" dirty="0" smtClean="0">
                <a:solidFill>
                  <a:srgbClr val="0070C0"/>
                </a:solidFill>
              </a:rPr>
              <a:t>2023 </a:t>
            </a:r>
            <a:r>
              <a:rPr lang="ru-RU" sz="2400" dirty="0">
                <a:solidFill>
                  <a:srgbClr val="0070C0"/>
                </a:solidFill>
              </a:rPr>
              <a:t>году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47864" y="3457600"/>
            <a:ext cx="1445332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культуры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1,1%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95536" y="3337113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39,2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346102" y="1988840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850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Тацинского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10,8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3347864" y="2014871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77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 и безопасности на водных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объектах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0,8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95536" y="1988840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преступности-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0,3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3563888" y="5013176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на территории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Тацинского сельского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5220072" y="3387215"/>
            <a:ext cx="2159429" cy="1289585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0,4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7575411" y="3496072"/>
            <a:ext cx="1267372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6397420" y="5004657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предпринимательства Тацинского сельского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0,1 %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84" y="62336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6" y="4766741"/>
            <a:ext cx="23526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89665"/>
      </p:ext>
    </p:extLst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96672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Непрограмные</a:t>
            </a:r>
            <a:r>
              <a:rPr lang="ru-RU" dirty="0" smtClean="0">
                <a:solidFill>
                  <a:srgbClr val="0070C0"/>
                </a:solidFill>
              </a:rPr>
              <a:t> расходы Тацинского </a:t>
            </a:r>
            <a:r>
              <a:rPr lang="ru-RU" dirty="0">
                <a:solidFill>
                  <a:srgbClr val="0070C0"/>
                </a:solidFill>
              </a:rPr>
              <a:t>сельского </a:t>
            </a:r>
            <a:r>
              <a:rPr lang="ru-RU" dirty="0" smtClean="0">
                <a:solidFill>
                  <a:srgbClr val="0070C0"/>
                </a:solidFill>
              </a:rPr>
              <a:t>поселения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4864"/>
            <a:ext cx="4788024" cy="331236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Кадастровые работы по оформлению в собственность земельных участков</a:t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сумма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затрат</a:t>
            </a:r>
            <a:endParaRPr lang="ru-RU" dirty="0"/>
          </a:p>
        </p:txBody>
      </p:sp>
      <p:pic>
        <p:nvPicPr>
          <p:cNvPr id="4" name="Рисунок 3" descr="9df167e3f346756e948b7b45907331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780928"/>
            <a:ext cx="3683768" cy="254231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291128"/>
      </p:ext>
    </p:extLst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96672" cy="193022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Иные межбюджетные трансферты бюджетам муниципальных районов</a:t>
            </a:r>
          </a:p>
        </p:txBody>
      </p:sp>
      <p:pic>
        <p:nvPicPr>
          <p:cNvPr id="11266" name="Picture 2" descr="https://bankitb.ru/wp-content/uploads/2017/04/1459164443-922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717033"/>
            <a:ext cx="336083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872" y="53749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на осуществление внутреннего муниципального финансового контроля</a:t>
            </a:r>
          </a:p>
        </p:txBody>
      </p:sp>
      <p:pic>
        <p:nvPicPr>
          <p:cNvPr id="11268" name="Picture 4" descr="http://normanlaw.ru/wp-content/uploads/2016/08/Prishla-nalogovaya-proverka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6" y="322937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98107" y="2522514"/>
            <a:ext cx="3936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 осуществление внешнего муниципального финансового контроля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97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139089"/>
      </p:ext>
    </p:extLst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Выплата </a:t>
            </a:r>
            <a:r>
              <a:rPr lang="ru-RU" sz="3600" dirty="0">
                <a:solidFill>
                  <a:srgbClr val="0070C0"/>
                </a:solidFill>
              </a:rPr>
              <a:t>государственной пенсии за выслугу лет муниципальным служащим</a:t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https://kadrovyhdel.ru/wp-content/uploads/2017/08/07.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336432" cy="35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88640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05886"/>
      </p:ext>
    </p:extLst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200223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Расходы на осуществление первичного воинского учета на территориях, где отсутствуют военные комиссариаты</a:t>
            </a:r>
          </a:p>
        </p:txBody>
      </p:sp>
      <p:pic>
        <p:nvPicPr>
          <p:cNvPr id="4" name="Picture 2" descr="\\Zem\общая папка\Натали\фото 2017\ВУСЫ\IMG_3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29560"/>
            <a:ext cx="2592288" cy="1656184"/>
          </a:xfrm>
          <a:prstGeom prst="rect">
            <a:avLst/>
          </a:prstGeom>
          <a:noFill/>
        </p:spPr>
      </p:pic>
      <p:pic>
        <p:nvPicPr>
          <p:cNvPr id="2050" name="Picture 2" descr="http://900igr.net/up/datas/69000/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636912"/>
            <a:ext cx="5652120" cy="38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553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7119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314485"/>
      </p:ext>
    </p:extLst>
  </p:cSld>
  <p:clrMapOvr>
    <a:masterClrMapping/>
  </p:clrMapOvr>
  <p:transition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96672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Обеспечение деятельности Администрации Тацинского сельского поселения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365104"/>
            <a:ext cx="56166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Администрация\Desktop\ФОТО 2016\Новая папка\IMG_9277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2035959"/>
            <a:ext cx="4357718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AppData\Local\Microsoft\Windows\Temporary Internet Files\Content.Outlook\VL1IOQNM\20191224_101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7793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91" y="188640"/>
            <a:ext cx="23050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215125"/>
      </p:ext>
    </p:extLst>
  </p:cSld>
  <p:clrMapOvr>
    <a:masterClrMapping/>
  </p:clrMapOvr>
  <p:transition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8680"/>
            <a:ext cx="23050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6104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4232"/>
            <a:ext cx="5652120" cy="427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29"/>
          <p:cNvGrpSpPr>
            <a:grpSpLocks/>
          </p:cNvGrpSpPr>
          <p:nvPr/>
        </p:nvGrpSpPr>
        <p:grpSpPr bwMode="auto">
          <a:xfrm rot="10800000">
            <a:off x="179732" y="4725144"/>
            <a:ext cx="8964531" cy="2016224"/>
            <a:chOff x="-4246" y="2916"/>
            <a:chExt cx="14260" cy="854"/>
          </a:xfrm>
        </p:grpSpPr>
        <p:sp>
          <p:nvSpPr>
            <p:cNvPr id="9" name="AutoShape 16"/>
            <p:cNvSpPr>
              <a:spLocks noChangeArrowheads="1"/>
            </p:cNvSpPr>
            <p:nvPr/>
          </p:nvSpPr>
          <p:spPr bwMode="gray">
            <a:xfrm rot="16200000">
              <a:off x="2457" y="-3787"/>
              <a:ext cx="854" cy="1426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gray">
            <a:xfrm rot="10800000">
              <a:off x="-3960" y="3089"/>
              <a:ext cx="13974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Предложенное  решение о бюджете на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2023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год и плановый период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2024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и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2025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годов создаст дополнительные условия для выполнения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поставленных Президентом</a:t>
              </a: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России, Губернатором  области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приоритетных задач.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gray">
            <a:xfrm>
              <a:off x="4656" y="3264"/>
              <a:ext cx="1104" cy="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062014"/>
      </p:ext>
    </p:extLst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9558"/>
            <a:ext cx="837837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5384" y="121158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2" y="1628800"/>
            <a:ext cx="9144000" cy="52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79512" y="116647"/>
            <a:ext cx="5472607" cy="1368137"/>
          </a:xfrm>
          <a:prstGeom prst="snip2DiagRect">
            <a:avLst/>
          </a:prstGeom>
          <a:solidFill>
            <a:srgbClr val="C00000"/>
          </a:solidFill>
          <a:ln w="25400" cap="flat" cmpd="sng" algn="ctr">
            <a:solidFill>
              <a:srgbClr val="97000B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 prst="angle"/>
          </a:sp3d>
        </p:spPr>
        <p:txBody>
          <a:bodyPr rtlCol="0" anchor="ctr"/>
          <a:lstStyle/>
          <a:p>
            <a:pPr lvl="0"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Основа формирования местного</a:t>
            </a:r>
          </a:p>
          <a:p>
            <a:pPr lvl="0"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бюджета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на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2023-2025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годы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5815" y="2763659"/>
            <a:ext cx="3960440" cy="1025381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прогноз 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социально-экономического      развития Тацинского   сельского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поселения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4134" y="4005064"/>
            <a:ext cx="3960440" cy="108012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Муниципальные программы Тацинского сельского поселения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61535" y="1628800"/>
            <a:ext cx="3960440" cy="1008112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Реализация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федеральных и региональных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проектов в соответствии с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Указом Президента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63888" y="5301208"/>
            <a:ext cx="4608512" cy="1008112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основные направления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бюджетной и налоговой политики Тацинского сельского поселения на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2023-2025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годы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174004"/>
      </p:ext>
    </p:extLst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709665" y="404664"/>
            <a:ext cx="4735101" cy="1995129"/>
            <a:chOff x="4900114" y="-52459"/>
            <a:chExt cx="4028877" cy="199512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900114" y="-52459"/>
              <a:ext cx="4028877" cy="1995129"/>
            </a:xfrm>
            <a:prstGeom prst="roundRect">
              <a:avLst>
                <a:gd name="adj" fmla="val 10000"/>
              </a:avLst>
            </a:prstGeom>
            <a:solidFill>
              <a:srgbClr val="37C991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</p:sp>
        <p:sp>
          <p:nvSpPr>
            <p:cNvPr id="34" name="Скругленный прямоугольник 4"/>
            <p:cNvSpPr/>
            <p:nvPr/>
          </p:nvSpPr>
          <p:spPr>
            <a:xfrm>
              <a:off x="4958549" y="5976"/>
              <a:ext cx="3912007" cy="187825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/>
              </a:r>
              <a:br>
                <a:rPr kumimoji="0" 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</a:b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09664" y="603946"/>
            <a:ext cx="46664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ctr">
              <a:buFont typeface="Arial" pitchFamily="34" charset="0"/>
              <a:buChar char="•"/>
            </a:pPr>
            <a:r>
              <a:rPr lang="ru-RU" sz="2000" b="1" dirty="0">
                <a:solidFill>
                  <a:prstClr val="white"/>
                </a:solidFill>
                <a:latin typeface="Georgia"/>
                <a:cs typeface="Times New Roman" pitchFamily="18" charset="0"/>
              </a:rPr>
              <a:t>Уровень инфляции в соответствии с прогнозом социально-экономического развития Ростовской области на </a:t>
            </a:r>
            <a:r>
              <a:rPr lang="ru-RU" sz="2000" b="1" dirty="0" smtClean="0">
                <a:solidFill>
                  <a:prstClr val="white"/>
                </a:solidFill>
                <a:latin typeface="Georgia"/>
                <a:cs typeface="Times New Roman" pitchFamily="18" charset="0"/>
              </a:rPr>
              <a:t>2023-2025 </a:t>
            </a:r>
            <a:r>
              <a:rPr lang="ru-RU" sz="2000" b="1" dirty="0">
                <a:solidFill>
                  <a:prstClr val="white"/>
                </a:solidFill>
                <a:latin typeface="Georgia"/>
                <a:cs typeface="Times New Roman" pitchFamily="18" charset="0"/>
              </a:rPr>
              <a:t>годы</a:t>
            </a:r>
          </a:p>
        </p:txBody>
      </p:sp>
      <p:pic>
        <p:nvPicPr>
          <p:cNvPr id="26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71" y="113787"/>
            <a:ext cx="837837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767725" y="34709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88" y="2505787"/>
            <a:ext cx="253047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5415661" y="3911129"/>
            <a:ext cx="2472267" cy="1354666"/>
          </a:xfrm>
          <a:prstGeom prst="roundRect">
            <a:avLst/>
          </a:prstGeom>
          <a:solidFill>
            <a:srgbClr val="97000B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4,0 %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444766" y="5413061"/>
            <a:ext cx="2472267" cy="1354666"/>
          </a:xfrm>
          <a:prstGeom prst="roundRect">
            <a:avLst/>
          </a:prstGeom>
          <a:solidFill>
            <a:srgbClr val="97000B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4,0 %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31591" y="2368958"/>
            <a:ext cx="2472267" cy="1354666"/>
          </a:xfrm>
          <a:prstGeom prst="roundRect">
            <a:avLst/>
          </a:prstGeom>
          <a:solidFill>
            <a:srgbClr val="97000B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6,1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%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63988" y="4144572"/>
            <a:ext cx="2530475" cy="1112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2024 год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63988" y="5534252"/>
            <a:ext cx="2530475" cy="1112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2025 </a:t>
            </a:r>
            <a:r>
              <a:rPr lang="ru-RU" sz="2400" b="1" dirty="0" smtClean="0"/>
              <a:t>год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4359011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724128" cy="178621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Основные характеристики бюджета Тацинского сельского поселения на </a:t>
            </a:r>
            <a:r>
              <a:rPr lang="ru-RU" sz="28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2023-2025 </a:t>
            </a:r>
            <a:r>
              <a:rPr lang="ru-RU" sz="28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годы</a:t>
            </a:r>
            <a: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/>
            </a:r>
            <a:b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654810"/>
              </p:ext>
            </p:extLst>
          </p:nvPr>
        </p:nvGraphicFramePr>
        <p:xfrm>
          <a:off x="467544" y="2276872"/>
          <a:ext cx="8352931" cy="4358321"/>
        </p:xfrm>
        <a:graphic>
          <a:graphicData uri="http://schemas.openxmlformats.org/drawingml/2006/table">
            <a:tbl>
              <a:tblPr/>
              <a:tblGrid>
                <a:gridCol w="3671431"/>
                <a:gridCol w="1478932"/>
                <a:gridCol w="1538769"/>
                <a:gridCol w="1663799"/>
              </a:tblGrid>
              <a:tr h="746271">
                <a:tc>
                  <a:txBody>
                    <a:bodyPr/>
                    <a:lstStyle/>
                    <a:p>
                      <a:pPr marR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Наименование показателей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2023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2024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2025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. Доходы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всего,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26163,4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19286,5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18786,3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налоговые доходы и не налоговые доходы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18652,0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18568,5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18590,8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7511,4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718,0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195,5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. Расходы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26163,4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19286,5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18786,3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реализацию муниципальных целевых программ 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благоустройство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13282,1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6086,7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5595,5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Культура и физическая культура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633,0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633,0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633,0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3. Дефицит (профицит)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67725" y="34709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89304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465516"/>
            <a:ext cx="5616624" cy="116328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СОБСТВЕННЫЕ ДОХОДЫ БЮДЖЕТА ТАЦИНСКОГО </a:t>
            </a:r>
            <a:b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</a:br>
            <a: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СЕЛЬСКОГО ПОСЕЛЕНИЯ</a:t>
            </a:r>
          </a:p>
        </p:txBody>
      </p:sp>
      <p:grpSp>
        <p:nvGrpSpPr>
          <p:cNvPr id="6" name="Группа 22"/>
          <p:cNvGrpSpPr/>
          <p:nvPr/>
        </p:nvGrpSpPr>
        <p:grpSpPr>
          <a:xfrm>
            <a:off x="611560" y="1858237"/>
            <a:ext cx="7920880" cy="2841780"/>
            <a:chOff x="35496" y="2731558"/>
            <a:chExt cx="9649072" cy="3861048"/>
          </a:xfrm>
        </p:grpSpPr>
        <p:graphicFrame>
          <p:nvGraphicFramePr>
            <p:cNvPr id="7" name="Диаграмма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60422949"/>
                </p:ext>
              </p:extLst>
            </p:nvPr>
          </p:nvGraphicFramePr>
          <p:xfrm>
            <a:off x="35496" y="2731558"/>
            <a:ext cx="9649072" cy="3861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1"/>
            <p:cNvSpPr txBox="1"/>
            <p:nvPr/>
          </p:nvSpPr>
          <p:spPr>
            <a:xfrm>
              <a:off x="35496" y="4321834"/>
              <a:ext cx="720080" cy="33446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877" y="0"/>
            <a:ext cx="8350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4100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725144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2023 </a:t>
            </a:r>
            <a:r>
              <a:rPr lang="ru-RU" b="1" dirty="0">
                <a:solidFill>
                  <a:srgbClr val="C00000"/>
                </a:solidFill>
              </a:rPr>
              <a:t>год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4725144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2024 </a:t>
            </a:r>
            <a:r>
              <a:rPr lang="ru-RU" b="1" dirty="0">
                <a:solidFill>
                  <a:srgbClr val="C00000"/>
                </a:solidFill>
              </a:rPr>
              <a:t>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66289" y="4741654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2025 </a:t>
            </a:r>
            <a:r>
              <a:rPr lang="ru-RU" b="1" dirty="0">
                <a:solidFill>
                  <a:srgbClr val="C0000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640760048"/>
      </p:ext>
    </p:extLst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0586" cy="1143000"/>
          </a:xfrm>
        </p:spPr>
        <p:txBody>
          <a:bodyPr/>
          <a:lstStyle/>
          <a:p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Основные параметры </a:t>
            </a: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местного</a:t>
            </a:r>
            <a:b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</a:b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</a:t>
            </a:r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бюджета </a:t>
            </a: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на </a:t>
            </a: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2023 </a:t>
            </a:r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год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416210" y="1370710"/>
            <a:ext cx="3188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26163,4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22114" y="1370709"/>
            <a:ext cx="33797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26163,4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1836" y="2114525"/>
            <a:ext cx="3816424" cy="764205"/>
            <a:chOff x="0" y="864095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864095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839705" y="864095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 на доходы физических лиц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7400,0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33857" y="2127349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5" name="Группа 14"/>
          <p:cNvGrpSpPr/>
          <p:nvPr/>
        </p:nvGrpSpPr>
        <p:grpSpPr>
          <a:xfrm>
            <a:off x="450253" y="3076489"/>
            <a:ext cx="3816424" cy="764205"/>
            <a:chOff x="0" y="0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839705" y="0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Единый с/х налог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4000,0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408360" y="3198518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3">
              <a:lum bright="-8000" contrast="35000"/>
            </a:blip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0" name="Группа 19"/>
          <p:cNvGrpSpPr/>
          <p:nvPr/>
        </p:nvGrpSpPr>
        <p:grpSpPr>
          <a:xfrm>
            <a:off x="385415" y="4077072"/>
            <a:ext cx="3816424" cy="764205"/>
            <a:chOff x="0" y="1681253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1681253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8064A2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2" name="Скругленный прямоугольник 4"/>
            <p:cNvSpPr/>
            <p:nvPr/>
          </p:nvSpPr>
          <p:spPr>
            <a:xfrm>
              <a:off x="839705" y="1681253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Налоги  на имущество 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6500,0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429568" y="429750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4" name="Группа 23"/>
          <p:cNvGrpSpPr/>
          <p:nvPr/>
        </p:nvGrpSpPr>
        <p:grpSpPr>
          <a:xfrm>
            <a:off x="408360" y="4965958"/>
            <a:ext cx="3816424" cy="764205"/>
            <a:chOff x="0" y="4203132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4203132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6" name="Скругленный прямоугольник 4"/>
            <p:cNvSpPr/>
            <p:nvPr/>
          </p:nvSpPr>
          <p:spPr>
            <a:xfrm>
              <a:off x="839705" y="4203132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доходы</a:t>
              </a:r>
              <a:endParaRPr lang="ru-RU" sz="14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752,0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9568" y="5949280"/>
            <a:ext cx="3816424" cy="764205"/>
            <a:chOff x="0" y="3362506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3362506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9" name="Скругленный прямоугольник 4"/>
            <p:cNvSpPr/>
            <p:nvPr/>
          </p:nvSpPr>
          <p:spPr>
            <a:xfrm>
              <a:off x="839705" y="3362506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Безвозмездные поступления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7511,4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461836" y="6102121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31" name="Скругленный прямоугольник 30"/>
          <p:cNvSpPr/>
          <p:nvPr/>
        </p:nvSpPr>
        <p:spPr>
          <a:xfrm>
            <a:off x="539374" y="504237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32" name="Группа 31"/>
          <p:cNvGrpSpPr/>
          <p:nvPr/>
        </p:nvGrpSpPr>
        <p:grpSpPr>
          <a:xfrm>
            <a:off x="5082754" y="2074667"/>
            <a:ext cx="3672408" cy="846829"/>
            <a:chOff x="150714" y="2145599"/>
            <a:chExt cx="3672408" cy="8468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0714" y="2145599"/>
              <a:ext cx="3672408" cy="84682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4" name="Скругленный прямоугольник 4"/>
            <p:cNvSpPr/>
            <p:nvPr/>
          </p:nvSpPr>
          <p:spPr>
            <a:xfrm>
              <a:off x="799499" y="2145599"/>
              <a:ext cx="2872908" cy="84682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Благоустройство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13282,1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048970" y="3198518"/>
            <a:ext cx="3672408" cy="845235"/>
            <a:chOff x="0" y="0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0" y="0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7" name="Скругленный прямоугольник 4"/>
            <p:cNvSpPr/>
            <p:nvPr/>
          </p:nvSpPr>
          <p:spPr>
            <a:xfrm>
              <a:off x="799499" y="0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Культура и ФК</a:t>
              </a:r>
              <a:endParaRPr lang="ru-RU" sz="1400" dirty="0">
                <a:solidFill>
                  <a:sysClr val="window" lastClr="FFFFFF"/>
                </a:solidFill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633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,0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082754" y="5617426"/>
            <a:ext cx="3672408" cy="937739"/>
            <a:chOff x="0" y="4402770"/>
            <a:chExt cx="3672408" cy="5657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4402770"/>
              <a:ext cx="3672408" cy="5657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0" name="Скругленный прямоугольник 4"/>
            <p:cNvSpPr/>
            <p:nvPr/>
          </p:nvSpPr>
          <p:spPr>
            <a:xfrm>
              <a:off x="799499" y="4402770"/>
              <a:ext cx="2872908" cy="5657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расходы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11533,5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082753" y="4297508"/>
            <a:ext cx="3672408" cy="847092"/>
            <a:chOff x="0" y="3057446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0" y="3057446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3" name="Скругленный прямоугольник 4"/>
            <p:cNvSpPr/>
            <p:nvPr/>
          </p:nvSpPr>
          <p:spPr>
            <a:xfrm>
              <a:off x="799499" y="3057446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Социальная политика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noProof="0" dirty="0" smtClean="0">
                  <a:solidFill>
                    <a:sysClr val="window" lastClr="FFFFFF"/>
                  </a:solidFill>
                  <a:cs typeface="Arial" pitchFamily="34" charset="0"/>
                </a:rPr>
                <a:t>714,8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5207364" y="4552282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45" name="Скругленный прямоугольник 44"/>
          <p:cNvSpPr/>
          <p:nvPr/>
        </p:nvSpPr>
        <p:spPr>
          <a:xfrm>
            <a:off x="5207365" y="5831616"/>
            <a:ext cx="734481" cy="509357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pic>
        <p:nvPicPr>
          <p:cNvPr id="46" name="Picture 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0638" y="3209678"/>
            <a:ext cx="1327148" cy="72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07" y="2183138"/>
            <a:ext cx="1114185" cy="62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47" y="55136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933" y="9098"/>
            <a:ext cx="22987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506576"/>
      </p:ext>
    </p:extLst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775"/>
            <a:ext cx="8350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5384" y="121158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8939"/>
            <a:ext cx="5511239" cy="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7242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47300"/>
            <a:ext cx="3432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3087688"/>
            <a:ext cx="62182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67544" y="3705999"/>
            <a:ext cx="1788474" cy="2625756"/>
            <a:chOff x="240205" y="0"/>
            <a:chExt cx="1788474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40205" y="0"/>
              <a:ext cx="1788474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0" name="Скругленный прямоугольник 4"/>
            <p:cNvSpPr/>
            <p:nvPr/>
          </p:nvSpPr>
          <p:spPr>
            <a:xfrm>
              <a:off x="240205" y="1050302"/>
              <a:ext cx="1788474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Рост собственных доходов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69725" y="3823320"/>
            <a:ext cx="1628486" cy="2625756"/>
            <a:chOff x="3818393" y="0"/>
            <a:chExt cx="1628486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818393" y="0"/>
              <a:ext cx="1628486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-4966938"/>
                    <a:satOff val="19906"/>
                    <a:lumOff val="4314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-4966938"/>
                    <a:satOff val="19906"/>
                    <a:lumOff val="4314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-4966938"/>
                    <a:satOff val="19906"/>
                    <a:lumOff val="4314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3818393" y="1050302"/>
              <a:ext cx="1628486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Инвестирование </a:t>
              </a:r>
              <a:b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</a:b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 человеческий капитал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16216" y="3789040"/>
            <a:ext cx="1755635" cy="2625756"/>
            <a:chOff x="5516998" y="0"/>
            <a:chExt cx="1755635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516998" y="0"/>
              <a:ext cx="1755635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-7450407"/>
                    <a:satOff val="29858"/>
                    <a:lumOff val="6471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-7450407"/>
                    <a:satOff val="29858"/>
                    <a:lumOff val="6471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-7450407"/>
                    <a:satOff val="29858"/>
                    <a:lumOff val="6471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6" name="Скругленный прямоугольник 4"/>
            <p:cNvSpPr/>
            <p:nvPr/>
          </p:nvSpPr>
          <p:spPr>
            <a:xfrm>
              <a:off x="5516998" y="1050302"/>
              <a:ext cx="1755635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Эффективность и приоритизация бюджетных расходов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062124"/>
      </p:ext>
    </p:extLst>
  </p:cSld>
  <p:clrMapOvr>
    <a:masterClrMapping/>
  </p:clrMapOvr>
  <p:transition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890"/>
            <a:ext cx="6347048" cy="9941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Налоговые льготы Тацинского сельского поселения (земельный налог)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53650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Освободить от уплаты земельного налога: 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4000" dirty="0">
                <a:solidFill>
                  <a:schemeClr val="bg1"/>
                </a:solidFill>
                <a:ea typeface="Calibri"/>
                <a:cs typeface="Times New Roman"/>
              </a:rPr>
              <a:t>в отношении земельных участков приобретенных или представленных для жилищного строительства, для личного подсобного хозяйства, а также земельных участков общего назначения,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Федерации» следующие категории налогоплательщиков физических лиц:</a:t>
            </a:r>
            <a:endParaRPr lang="ru-RU" sz="40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dirty="0">
                <a:solidFill>
                  <a:schemeClr val="bg1"/>
                </a:solidFill>
                <a:ea typeface="Calibri"/>
                <a:cs typeface="Times New Roman"/>
              </a:rPr>
              <a:t>1) Героев Советского Союза, Героев Российской Федерации, Героев Социалистического труда и полных кавалеров ордена Славы, Трудовой Славы и «За службу Родине в Вооруженных Силах СССР»;</a:t>
            </a:r>
            <a:endParaRPr lang="ru-RU" sz="40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dirty="0">
                <a:solidFill>
                  <a:schemeClr val="bg1"/>
                </a:solidFill>
                <a:ea typeface="Calibri"/>
                <a:cs typeface="Times New Roman"/>
              </a:rPr>
              <a:t>2) ветеранов Великой Отечественной Войны, инвалидов Великой </a:t>
            </a:r>
            <a:r>
              <a:rPr lang="ru-RU" sz="4000" dirty="0" smtClean="0">
                <a:solidFill>
                  <a:schemeClr val="bg1"/>
                </a:solidFill>
                <a:ea typeface="Calibri"/>
                <a:cs typeface="Times New Roman"/>
              </a:rPr>
              <a:t>Отечественной </a:t>
            </a:r>
            <a:r>
              <a:rPr lang="ru-RU" sz="4000" dirty="0">
                <a:solidFill>
                  <a:schemeClr val="bg1"/>
                </a:solidFill>
                <a:ea typeface="Calibri"/>
                <a:cs typeface="Times New Roman"/>
              </a:rPr>
              <a:t>Войны</a:t>
            </a:r>
            <a:r>
              <a:rPr lang="ru-RU" sz="4000" dirty="0" smtClean="0">
                <a:solidFill>
                  <a:schemeClr val="bg1"/>
                </a:solidFill>
                <a:ea typeface="Calibri"/>
                <a:cs typeface="Times New Roman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dirty="0" smtClean="0">
                <a:solidFill>
                  <a:schemeClr val="bg1"/>
                </a:solidFill>
                <a:ea typeface="Calibri"/>
                <a:cs typeface="Times New Roman"/>
              </a:rPr>
              <a:t>- </a:t>
            </a:r>
            <a:r>
              <a:rPr lang="ru-RU" sz="4000" dirty="0">
                <a:solidFill>
                  <a:schemeClr val="bg1"/>
                </a:solidFill>
                <a:ea typeface="Calibri"/>
                <a:cs typeface="Times New Roman"/>
              </a:rPr>
              <a:t>в отношении одного земельного участка приобретенного или представленного для жилищного строительства, для личного подсобного хозяйства,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Федерации» следующие категории налогоплательщиков физических лиц:</a:t>
            </a:r>
            <a:endParaRPr lang="ru-RU" sz="40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dirty="0">
                <a:solidFill>
                  <a:schemeClr val="bg1"/>
                </a:solidFill>
                <a:ea typeface="Calibri"/>
                <a:cs typeface="Times New Roman"/>
              </a:rPr>
              <a:t>1) инвалидов I и II группы;</a:t>
            </a:r>
            <a:endParaRPr lang="ru-RU" sz="40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dirty="0">
                <a:solidFill>
                  <a:schemeClr val="bg1"/>
                </a:solidFill>
                <a:ea typeface="Calibri"/>
                <a:cs typeface="Times New Roman"/>
              </a:rPr>
              <a:t>2) граждан, подвергшихся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назначения, а также в результате испытаний, учений и иных работ, связанных с любыми видами ядерных установок, включая ядерное оружие и космическую технику;</a:t>
            </a:r>
            <a:endParaRPr lang="ru-RU" sz="40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dirty="0">
                <a:solidFill>
                  <a:schemeClr val="bg1"/>
                </a:solidFill>
                <a:ea typeface="Calibri"/>
                <a:cs typeface="Times New Roman"/>
              </a:rPr>
              <a:t>3) </a:t>
            </a:r>
            <a:r>
              <a:rPr lang="ru-RU" sz="4000" dirty="0">
                <a:solidFill>
                  <a:schemeClr val="bg1"/>
                </a:solidFill>
                <a:ea typeface="Calibri"/>
              </a:rPr>
              <a:t>граждан Российской Федерации, проживающих на территории Тацинского сельского поселения не менее чем 5 лет, предшествующих дате подачи заявления о бесплатном  предоставлении земельного участка в собственность,</a:t>
            </a:r>
            <a:r>
              <a:rPr lang="ru-RU" sz="4000" dirty="0">
                <a:solidFill>
                  <a:schemeClr val="bg1"/>
                </a:solidFill>
                <a:ea typeface="Times New Roman"/>
              </a:rPr>
              <a:t> в соответствии со статьями 8</a:t>
            </a:r>
            <a:r>
              <a:rPr lang="ru-RU" sz="4000" baseline="30000" dirty="0">
                <a:solidFill>
                  <a:schemeClr val="bg1"/>
                </a:solidFill>
                <a:ea typeface="Times New Roman"/>
              </a:rPr>
              <a:t>2</a:t>
            </a:r>
            <a:r>
              <a:rPr lang="ru-RU" sz="4000" dirty="0">
                <a:solidFill>
                  <a:schemeClr val="bg1"/>
                </a:solidFill>
                <a:ea typeface="Times New Roman"/>
              </a:rPr>
              <a:t> и 8</a:t>
            </a:r>
            <a:r>
              <a:rPr lang="ru-RU" sz="4000" baseline="30000" dirty="0">
                <a:solidFill>
                  <a:schemeClr val="bg1"/>
                </a:solidFill>
                <a:ea typeface="Times New Roman"/>
              </a:rPr>
              <a:t>3</a:t>
            </a:r>
            <a:r>
              <a:rPr lang="ru-RU" sz="4000" dirty="0">
                <a:solidFill>
                  <a:schemeClr val="bg1"/>
                </a:solidFill>
                <a:ea typeface="Times New Roman"/>
              </a:rPr>
              <a:t> Областного закона от 22.07.2003 № 19-ЗС, </a:t>
            </a:r>
            <a:r>
              <a:rPr lang="ru-RU" sz="4000" dirty="0">
                <a:solidFill>
                  <a:schemeClr val="bg1"/>
                </a:solidFill>
                <a:ea typeface="Calibri"/>
              </a:rPr>
              <a:t>имеющие трех и более несовершеннолетних детей и совместно проживающие с ними</a:t>
            </a:r>
            <a:r>
              <a:rPr lang="ru-RU" sz="4000" dirty="0" smtClean="0">
                <a:solidFill>
                  <a:schemeClr val="bg1"/>
                </a:solidFill>
                <a:ea typeface="Calibri"/>
                <a:cs typeface="Times New Roman"/>
              </a:rPr>
              <a:t>;</a:t>
            </a:r>
            <a:endParaRPr lang="ru-RU" sz="40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dirty="0">
                <a:solidFill>
                  <a:schemeClr val="bg1"/>
                </a:solidFill>
                <a:ea typeface="Calibri"/>
                <a:cs typeface="Times New Roman"/>
              </a:rPr>
              <a:t>4) </a:t>
            </a:r>
            <a:r>
              <a:rPr lang="ru-RU" sz="4000" dirty="0">
                <a:solidFill>
                  <a:schemeClr val="bg1"/>
                </a:solidFill>
                <a:ea typeface="Calibri"/>
                <a:cs typeface="Times New Roman"/>
              </a:rPr>
              <a:t>граждан Российской Федерации, проживающих на территории Тацинского сельского поселения не менее 5 лет, предшествующих дате подачи заявления о бесплатном предоставлении земельного участка в собственность, в соответствии со статьями </a:t>
            </a:r>
            <a:r>
              <a:rPr lang="ru-RU" sz="4000" dirty="0">
                <a:solidFill>
                  <a:schemeClr val="bg1"/>
                </a:solidFill>
                <a:ea typeface="Times New Roman"/>
              </a:rPr>
              <a:t>8</a:t>
            </a:r>
            <a:r>
              <a:rPr lang="ru-RU" sz="4000" baseline="30000" dirty="0">
                <a:solidFill>
                  <a:schemeClr val="bg1"/>
                </a:solidFill>
                <a:ea typeface="Times New Roman"/>
              </a:rPr>
              <a:t>2</a:t>
            </a:r>
            <a:r>
              <a:rPr lang="ru-RU" sz="4000" dirty="0">
                <a:solidFill>
                  <a:schemeClr val="bg1"/>
                </a:solidFill>
                <a:ea typeface="Times New Roman"/>
              </a:rPr>
              <a:t> и 8</a:t>
            </a:r>
            <a:r>
              <a:rPr lang="ru-RU" sz="4000" baseline="30000" dirty="0">
                <a:solidFill>
                  <a:schemeClr val="bg1"/>
                </a:solidFill>
                <a:ea typeface="Times New Roman"/>
              </a:rPr>
              <a:t>3</a:t>
            </a:r>
            <a:r>
              <a:rPr lang="ru-RU" sz="400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ea typeface="Calibri"/>
                <a:cs typeface="Times New Roman"/>
              </a:rPr>
              <a:t>Областного </a:t>
            </a:r>
            <a:r>
              <a:rPr lang="ru-RU" sz="4000" dirty="0">
                <a:solidFill>
                  <a:schemeClr val="bg1"/>
                </a:solidFill>
                <a:ea typeface="Calibri"/>
                <a:cs typeface="Times New Roman"/>
              </a:rPr>
              <a:t>закона от 22.07.2003 № 19-ЗС, имеющих трех и более усыновленных (удочеренных), а также находящихся под опекой и попечительством детей (при условии воспитание этих детей не менее 3 лет), и совместно проживающие с ними;</a:t>
            </a:r>
            <a:endParaRPr lang="ru-RU" sz="40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dirty="0">
                <a:solidFill>
                  <a:schemeClr val="bg1"/>
                </a:solidFill>
                <a:ea typeface="Calibri"/>
                <a:cs typeface="Times New Roman"/>
              </a:rPr>
              <a:t>5) граждан Российской Федерации, проживающих на территории Тацинского сельского поселения, имеющих в составе семьи ребенка-инвалида.</a:t>
            </a:r>
            <a:endParaRPr lang="ru-RU" sz="40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bg1"/>
                </a:solidFill>
                <a:ea typeface="Arial"/>
              </a:rPr>
              <a:t>6) Граждан </a:t>
            </a:r>
            <a:r>
              <a:rPr lang="ru-RU" sz="4000" dirty="0">
                <a:solidFill>
                  <a:schemeClr val="bg1"/>
                </a:solidFill>
                <a:ea typeface="Arial"/>
              </a:rPr>
              <a:t>Российской Федерации, проживающих на территории Тацинского сельского поселения – лиц, призванных на военную службу по мобилизации, а также членов их семей от уплаты земельного налога по срокам уплаты: 1 декабря 2022 г. и 1 декабря 2023 г. К членам семьи лиц, призванных на военную службу по мобилизации относятся супруга (супруг), </a:t>
            </a:r>
            <a:r>
              <a:rPr lang="ru-RU" sz="4000" dirty="0" smtClean="0">
                <a:solidFill>
                  <a:schemeClr val="bg1"/>
                </a:solidFill>
                <a:ea typeface="Arial"/>
              </a:rPr>
              <a:t>несовершеннолетние </a:t>
            </a:r>
            <a:r>
              <a:rPr lang="ru-RU" sz="4000" dirty="0">
                <a:solidFill>
                  <a:schemeClr val="bg1"/>
                </a:solidFill>
                <a:ea typeface="Arial"/>
              </a:rPr>
              <a:t>дети, родители (усыновители), опекун (</a:t>
            </a:r>
            <a:r>
              <a:rPr lang="ru-RU" sz="4000" dirty="0" smtClean="0">
                <a:solidFill>
                  <a:schemeClr val="bg1"/>
                </a:solidFill>
                <a:ea typeface="Arial"/>
              </a:rPr>
              <a:t>попечитель</a:t>
            </a:r>
            <a:r>
              <a:rPr lang="ru-RU" sz="4000" dirty="0">
                <a:solidFill>
                  <a:schemeClr val="bg1"/>
                </a:solidFill>
                <a:ea typeface="Arial"/>
              </a:rPr>
              <a:t>).».</a:t>
            </a:r>
            <a:endParaRPr lang="ru-RU" sz="4000" spc="10" dirty="0" smtClean="0">
              <a:solidFill>
                <a:schemeClr val="bg1"/>
              </a:solidFill>
              <a:ea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50" y="0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840"/>
            <a:ext cx="22987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358081"/>
      </p:ext>
    </p:extLst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271384" cy="130100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Налоговые льготы Тацинского сельского поселения </a:t>
            </a:r>
            <a:r>
              <a:rPr lang="ru-RU" sz="2800" dirty="0" smtClean="0">
                <a:solidFill>
                  <a:srgbClr val="0070C0"/>
                </a:solidFill>
              </a:rPr>
              <a:t>(налог на имущество физических лиц)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20882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Установить налоговые ставки по налогу на имущество физических лиц исходя из кадастровой стоимости объекта налогообложения в следующих размерах:  </a:t>
            </a:r>
            <a:r>
              <a:rPr lang="ru-RU" sz="2600" dirty="0" smtClean="0">
                <a:solidFill>
                  <a:schemeClr val="bg1"/>
                </a:solidFill>
              </a:rPr>
              <a:t>(за </a:t>
            </a:r>
            <a:r>
              <a:rPr lang="ru-RU" sz="2600" dirty="0" smtClean="0">
                <a:solidFill>
                  <a:schemeClr val="bg1"/>
                </a:solidFill>
              </a:rPr>
              <a:t>2022 </a:t>
            </a:r>
            <a:r>
              <a:rPr lang="ru-RU" sz="2600" dirty="0" smtClean="0">
                <a:solidFill>
                  <a:schemeClr val="bg1"/>
                </a:solidFill>
              </a:rPr>
              <a:t>год)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82762"/>
              </p:ext>
            </p:extLst>
          </p:nvPr>
        </p:nvGraphicFramePr>
        <p:xfrm>
          <a:off x="251520" y="3356994"/>
          <a:ext cx="8568952" cy="1282686"/>
        </p:xfrm>
        <a:graphic>
          <a:graphicData uri="http://schemas.openxmlformats.org/drawingml/2006/table">
            <a:tbl>
              <a:tblPr firstRow="1" firstCol="1" bandRow="1"/>
              <a:tblGrid>
                <a:gridCol w="6188986"/>
                <a:gridCol w="2379966"/>
              </a:tblGrid>
              <a:tr h="43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Кадастровая стоимость объектов налогообложения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Ставка налога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900 000 рублей (включительно)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 процента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900 000 рублей до 1 300 000 рублей (включительно)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 процента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1 300 000 рублей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 процента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4725144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Освободить от уплаты налога на имущество граждан Российской Федерации, проживающих на территории Тацинского сельского поселения, имеющих в составе семьи детей-инвалидов, совместно проживающих с ними.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Налоговые льготы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предоставляется с учетом положений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статьи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407 Налогового кодекса Российской Федерации.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707744"/>
      </p:ext>
    </p:extLst>
  </p:cSld>
  <p:clrMapOvr>
    <a:masterClrMapping/>
  </p:clrMapOvr>
  <p:transition>
    <p:strip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11415</TotalTime>
  <Words>1022</Words>
  <Application>Microsoft Office PowerPoint</Application>
  <PresentationFormat>Экран (4:3)</PresentationFormat>
  <Paragraphs>170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Апекс</vt:lpstr>
      <vt:lpstr>Специальное оформление</vt:lpstr>
      <vt:lpstr>1_Апекс</vt:lpstr>
      <vt:lpstr> ПРОЕКТ Бюджета Тацинского сельского поселения на 2023 год и плановый период  2024 и 2025 годы</vt:lpstr>
      <vt:lpstr>Презентация PowerPoint</vt:lpstr>
      <vt:lpstr>Презентация PowerPoint</vt:lpstr>
      <vt:lpstr>Основные характеристики бюджета Тацинского сельского поселения на 2023-2025 годы </vt:lpstr>
      <vt:lpstr>СОБСТВЕННЫЕ ДОХОДЫ БЮДЖЕТА ТАЦИНСКОГО  СЕЛЬСКОГО ПОСЕЛЕНИЯ</vt:lpstr>
      <vt:lpstr>Основные параметры местного  бюджета  на 2023 год</vt:lpstr>
      <vt:lpstr>Презентация PowerPoint</vt:lpstr>
      <vt:lpstr>Налоговые льготы Тацинского сельского поселения (земельный налог)</vt:lpstr>
      <vt:lpstr>Налоговые льготы Тацинского сельского поселения (налог на имущество физических лиц)</vt:lpstr>
      <vt:lpstr>СТРУКТУРА НАЛОГОВЫХ И НЕНАЛОГОВЫХ ДОХОДОВ  БЮДЖЕТА В 2023 ГОДУ </vt:lpstr>
      <vt:lpstr>Структура расходов по разделам бюджетной классификации 2022 год (%)</vt:lpstr>
      <vt:lpstr>Доля муниципальных программ в общем объеме расходов, запланированных на  реализацию муниципальных программ Тацинского поселения в 2023 году</vt:lpstr>
      <vt:lpstr>Непрограмные расходы Тацинского сельского поселения</vt:lpstr>
      <vt:lpstr>Иные межбюджетные трансферты бюджетам муниципальных районов</vt:lpstr>
      <vt:lpstr> Выплата государственной пенсии за выслугу лет муниципальным служащим </vt:lpstr>
      <vt:lpstr>Расходы на осуществление первичного воинского учета на территориях, где отсутствуют военные комиссариаты</vt:lpstr>
      <vt:lpstr>Обеспечение деятельности Администрации Тацинского сельского поселения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646</cp:revision>
  <dcterms:created xsi:type="dcterms:W3CDTF">2010-10-04T00:48:36Z</dcterms:created>
  <dcterms:modified xsi:type="dcterms:W3CDTF">2022-11-11T11:29:57Z</dcterms:modified>
</cp:coreProperties>
</file>