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59" r:id="rId2"/>
    <p:sldId id="272" r:id="rId3"/>
    <p:sldId id="261" r:id="rId4"/>
    <p:sldId id="265" r:id="rId5"/>
    <p:sldId id="270" r:id="rId6"/>
    <p:sldId id="269" r:id="rId7"/>
  </p:sldIdLst>
  <p:sldSz cx="9906000" cy="6858000" type="A4"/>
  <p:notesSz cx="6797675" cy="98726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534" y="108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2"/>
          <c:dPt>
            <c:idx val="0"/>
            <c:bubble3D val="0"/>
            <c:explosion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433-430C-96EA-7013448EC1A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433-430C-96EA-7013448EC1A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433-430C-96EA-7013448EC1AD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433-430C-96EA-7013448EC1AD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E433-430C-96EA-7013448EC1AD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E433-430C-96EA-7013448EC1AD}"/>
              </c:ext>
            </c:extLst>
          </c:dPt>
          <c:dLbls>
            <c:dLbl>
              <c:idx val="0"/>
              <c:layout>
                <c:manualLayout>
                  <c:x val="-1.7751812594041693E-2"/>
                  <c:y val="0.32771075967575741"/>
                </c:manualLayout>
              </c:layout>
              <c:tx>
                <c:rich>
                  <a:bodyPr/>
                  <a:lstStyle/>
                  <a:p>
                    <a:fld id="{2615CEB2-B623-484E-BF8C-701C1D9515A4}" type="CATEGORYNAME">
                      <a:rPr lang="ru-RU" smtClean="0"/>
                      <a:pPr/>
                      <a:t>[ИМЯ КАТЕГОРИИ]</a:t>
                    </a:fld>
                    <a:r>
                      <a:rPr lang="ru-RU" dirty="0"/>
                      <a:t>,</a:t>
                    </a:r>
                    <a:r>
                      <a:rPr lang="ru-RU" baseline="0" dirty="0"/>
                      <a:t> переработка
</a:t>
                    </a:r>
                    <a:fld id="{92AF6869-8B38-4F71-AE39-46B46D06C480}" type="PERCENTAGE">
                      <a:rPr lang="ru-RU" b="1" baseline="0"/>
                      <a:pPr/>
                      <a:t>[ПРОЦЕНТ]</a:t>
                    </a:fld>
                    <a:endParaRPr lang="ru-RU" baseline="0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523913709622732"/>
                      <c:h val="0.1723183373384160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E433-430C-96EA-7013448EC1AD}"/>
                </c:ext>
              </c:extLst>
            </c:dLbl>
            <c:dLbl>
              <c:idx val="1"/>
              <c:layout>
                <c:manualLayout>
                  <c:x val="0.10477081103444251"/>
                  <c:y val="7.5337443529060466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433-430C-96EA-7013448EC1AD}"/>
                </c:ext>
              </c:extLst>
            </c:dLbl>
            <c:dLbl>
              <c:idx val="2"/>
              <c:layout>
                <c:manualLayout>
                  <c:x val="2.7252213008446898E-3"/>
                  <c:y val="0.23943860220853611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433-430C-96EA-7013448EC1AD}"/>
                </c:ext>
              </c:extLst>
            </c:dLbl>
            <c:dLbl>
              <c:idx val="3"/>
              <c:layout>
                <c:manualLayout>
                  <c:x val="1.044703929382864E-2"/>
                  <c:y val="-0.16341828812809087"/>
                </c:manualLayout>
              </c:layout>
              <c:tx>
                <c:rich>
                  <a:bodyPr/>
                  <a:lstStyle/>
                  <a:p>
                    <a:fld id="{DC295ECE-44EE-488A-89C3-562257F26846}" type="CATEGORYNAME">
                      <a:rPr lang="ru-RU" sz="1300"/>
                      <a:pPr/>
                      <a:t>[ИМЯ КАТЕГОРИИ]</a:t>
                    </a:fld>
                    <a:r>
                      <a:rPr lang="ru-RU" sz="1300" baseline="0" dirty="0"/>
                      <a:t>
</a:t>
                    </a:r>
                    <a:fld id="{A5D0728A-9B21-473D-8407-7B7721E13EF0}" type="PERCENTAGE">
                      <a:rPr lang="ru-RU" sz="1300" baseline="0"/>
                      <a:pPr/>
                      <a:t>[ПРОЦЕНТ]</a:t>
                    </a:fld>
                    <a:endParaRPr lang="ru-RU" sz="1300" baseline="0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2161752828007206"/>
                      <c:h val="8.974373895904704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E433-430C-96EA-7013448EC1AD}"/>
                </c:ext>
              </c:extLst>
            </c:dLbl>
            <c:dLbl>
              <c:idx val="4"/>
              <c:layout>
                <c:manualLayout>
                  <c:x val="0.25055491514047123"/>
                  <c:y val="-3.9336344389350054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759803715399346"/>
                      <c:h val="0.1033105684840136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E433-430C-96EA-7013448EC1AD}"/>
                </c:ext>
              </c:extLst>
            </c:dLbl>
            <c:dLbl>
              <c:idx val="5"/>
              <c:layout>
                <c:manualLayout>
                  <c:x val="0.30277906051536285"/>
                  <c:y val="2.5489529985018695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17570767774236"/>
                      <c:h val="9.214267013283755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B-E433-430C-96EA-7013448EC1AD}"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3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направления!$H$6:$H$11</c:f>
              <c:strCache>
                <c:ptCount val="6"/>
                <c:pt idx="0">
                  <c:v>Производство, обработка</c:v>
                </c:pt>
                <c:pt idx="1">
                  <c:v>Торговля</c:v>
                </c:pt>
                <c:pt idx="2">
                  <c:v>Сельское хозяйство</c:v>
                </c:pt>
                <c:pt idx="3">
                  <c:v>Зтравоохранение</c:v>
                </c:pt>
                <c:pt idx="4">
                  <c:v>Услуги</c:v>
                </c:pt>
                <c:pt idx="5">
                  <c:v>Строительство</c:v>
                </c:pt>
              </c:strCache>
            </c:strRef>
          </c:cat>
          <c:val>
            <c:numRef>
              <c:f>направления!$I$6:$I$11</c:f>
              <c:numCache>
                <c:formatCode>#,##0.00</c:formatCode>
                <c:ptCount val="6"/>
                <c:pt idx="0">
                  <c:v>1112.3</c:v>
                </c:pt>
                <c:pt idx="1">
                  <c:v>309</c:v>
                </c:pt>
                <c:pt idx="2">
                  <c:v>219.8</c:v>
                </c:pt>
                <c:pt idx="3">
                  <c:v>196</c:v>
                </c:pt>
                <c:pt idx="4">
                  <c:v>187</c:v>
                </c:pt>
                <c:pt idx="5">
                  <c:v>32.700000000000003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E433-430C-96EA-7013448EC1AD}"/>
            </c:ext>
          </c:extLst>
        </c:ser>
        <c:ser>
          <c:idx val="1"/>
          <c:order val="1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E-E433-430C-96EA-7013448EC1A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0-E433-430C-96EA-7013448EC1A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2-E433-430C-96EA-7013448EC1AD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4-E433-430C-96EA-7013448EC1AD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6-E433-430C-96EA-7013448EC1AD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8-E433-430C-96EA-7013448EC1AD}"/>
              </c:ext>
            </c:extLst>
          </c:dPt>
          <c:dLbls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направления!$H$6:$H$11</c:f>
              <c:strCache>
                <c:ptCount val="6"/>
                <c:pt idx="0">
                  <c:v>Производство, обработка</c:v>
                </c:pt>
                <c:pt idx="1">
                  <c:v>Торговля</c:v>
                </c:pt>
                <c:pt idx="2">
                  <c:v>Сельское хозяйство</c:v>
                </c:pt>
                <c:pt idx="3">
                  <c:v>Зтравоохранение</c:v>
                </c:pt>
                <c:pt idx="4">
                  <c:v>Услуги</c:v>
                </c:pt>
                <c:pt idx="5">
                  <c:v>Строительство</c:v>
                </c:pt>
              </c:strCache>
            </c:strRef>
          </c:cat>
          <c:val>
            <c:numRef>
              <c:f>направления!$J$6:$J$11</c:f>
              <c:numCache>
                <c:formatCode>#,##0</c:formatCode>
                <c:ptCount val="6"/>
                <c:pt idx="0">
                  <c:v>295</c:v>
                </c:pt>
                <c:pt idx="1">
                  <c:v>92</c:v>
                </c:pt>
                <c:pt idx="2">
                  <c:v>74</c:v>
                </c:pt>
                <c:pt idx="3">
                  <c:v>74</c:v>
                </c:pt>
                <c:pt idx="4">
                  <c:v>77</c:v>
                </c:pt>
                <c:pt idx="5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9-E433-430C-96EA-7013448EC1AD}"/>
            </c:ext>
          </c:extLst>
        </c:ser>
        <c:ser>
          <c:idx val="2"/>
          <c:order val="2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B-E433-430C-96EA-7013448EC1A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D-E433-430C-96EA-7013448EC1A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F-E433-430C-96EA-7013448EC1AD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1-E433-430C-96EA-7013448EC1AD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3-E433-430C-96EA-7013448EC1AD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5-E433-430C-96EA-7013448EC1AD}"/>
              </c:ext>
            </c:extLst>
          </c:dPt>
          <c:dLbls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направления!$H$6:$H$11</c:f>
              <c:strCache>
                <c:ptCount val="6"/>
                <c:pt idx="0">
                  <c:v>Производство, обработка</c:v>
                </c:pt>
                <c:pt idx="1">
                  <c:v>Торговля</c:v>
                </c:pt>
                <c:pt idx="2">
                  <c:v>Сельское хозяйство</c:v>
                </c:pt>
                <c:pt idx="3">
                  <c:v>Зтравоохранение</c:v>
                </c:pt>
                <c:pt idx="4">
                  <c:v>Услуги</c:v>
                </c:pt>
                <c:pt idx="5">
                  <c:v>Строительство</c:v>
                </c:pt>
              </c:strCache>
            </c:strRef>
          </c:cat>
          <c:val>
            <c:numRef>
              <c:f>направления!$K$6:$K$11</c:f>
              <c:numCache>
                <c:formatCode>#,##0</c:formatCode>
                <c:ptCount val="6"/>
                <c:pt idx="0">
                  <c:v>195</c:v>
                </c:pt>
                <c:pt idx="1">
                  <c:v>62</c:v>
                </c:pt>
                <c:pt idx="2">
                  <c:v>52</c:v>
                </c:pt>
                <c:pt idx="3">
                  <c:v>49</c:v>
                </c:pt>
                <c:pt idx="4">
                  <c:v>52</c:v>
                </c:pt>
                <c:pt idx="5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6-E433-430C-96EA-7013448EC1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4343904142099643E-2"/>
          <c:y val="0"/>
          <c:w val="0.92839827904617767"/>
          <c:h val="0.56886092487306761"/>
        </c:manualLayout>
      </c:layout>
      <c:barChart>
        <c:barDir val="col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'округа 2018-2026'!$B$3:$B$14</c:f>
              <c:strCache>
                <c:ptCount val="12"/>
                <c:pt idx="0">
                  <c:v>Ростов-на-Дону</c:v>
                </c:pt>
                <c:pt idx="1">
                  <c:v>Новочеркасск</c:v>
                </c:pt>
                <c:pt idx="2">
                  <c:v>Батайск</c:v>
                </c:pt>
                <c:pt idx="3">
                  <c:v>Волгодонск</c:v>
                </c:pt>
                <c:pt idx="4">
                  <c:v>Зверево</c:v>
                </c:pt>
                <c:pt idx="5">
                  <c:v>Шахты</c:v>
                </c:pt>
                <c:pt idx="6">
                  <c:v>Азов</c:v>
                </c:pt>
                <c:pt idx="7">
                  <c:v>Донецк</c:v>
                </c:pt>
                <c:pt idx="8">
                  <c:v>Таганрог</c:v>
                </c:pt>
                <c:pt idx="9">
                  <c:v>Каменск-Шахтинский</c:v>
                </c:pt>
                <c:pt idx="10">
                  <c:v>Новошахтинск</c:v>
                </c:pt>
                <c:pt idx="11">
                  <c:v>Гуково</c:v>
                </c:pt>
              </c:strCache>
            </c:strRef>
          </c:cat>
          <c:val>
            <c:numRef>
              <c:f>'округа 2018-2026'!$C$3:$C$14</c:f>
            </c:numRef>
          </c:val>
          <c:extLst>
            <c:ext xmlns:c16="http://schemas.microsoft.com/office/drawing/2014/chart" uri="{C3380CC4-5D6E-409C-BE32-E72D297353CC}">
              <c16:uniqueId val="{00000000-F980-4A3F-BDE6-EA19F696F014}"/>
            </c:ext>
          </c:extLst>
        </c:ser>
        <c:ser>
          <c:idx val="1"/>
          <c:order val="1"/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'округа 2018-2026'!$B$3:$B$14</c:f>
              <c:strCache>
                <c:ptCount val="12"/>
                <c:pt idx="0">
                  <c:v>Ростов-на-Дону</c:v>
                </c:pt>
                <c:pt idx="1">
                  <c:v>Новочеркасск</c:v>
                </c:pt>
                <c:pt idx="2">
                  <c:v>Батайск</c:v>
                </c:pt>
                <c:pt idx="3">
                  <c:v>Волгодонск</c:v>
                </c:pt>
                <c:pt idx="4">
                  <c:v>Зверево</c:v>
                </c:pt>
                <c:pt idx="5">
                  <c:v>Шахты</c:v>
                </c:pt>
                <c:pt idx="6">
                  <c:v>Азов</c:v>
                </c:pt>
                <c:pt idx="7">
                  <c:v>Донецк</c:v>
                </c:pt>
                <c:pt idx="8">
                  <c:v>Таганрог</c:v>
                </c:pt>
                <c:pt idx="9">
                  <c:v>Каменск-Шахтинский</c:v>
                </c:pt>
                <c:pt idx="10">
                  <c:v>Новошахтинск</c:v>
                </c:pt>
                <c:pt idx="11">
                  <c:v>Гуково</c:v>
                </c:pt>
              </c:strCache>
            </c:strRef>
          </c:cat>
          <c:val>
            <c:numRef>
              <c:f>'округа 2018-2026'!$D$3:$D$14</c:f>
            </c:numRef>
          </c:val>
          <c:extLst>
            <c:ext xmlns:c16="http://schemas.microsoft.com/office/drawing/2014/chart" uri="{C3380CC4-5D6E-409C-BE32-E72D297353CC}">
              <c16:uniqueId val="{00000001-F980-4A3F-BDE6-EA19F696F014}"/>
            </c:ext>
          </c:extLst>
        </c:ser>
        <c:ser>
          <c:idx val="2"/>
          <c:order val="2"/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numFmt formatCode="General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'округа 2018-2026'!$B$3:$B$14</c:f>
              <c:strCache>
                <c:ptCount val="12"/>
                <c:pt idx="0">
                  <c:v>Ростов-на-Дону</c:v>
                </c:pt>
                <c:pt idx="1">
                  <c:v>Новочеркасск</c:v>
                </c:pt>
                <c:pt idx="2">
                  <c:v>Батайск</c:v>
                </c:pt>
                <c:pt idx="3">
                  <c:v>Волгодонск</c:v>
                </c:pt>
                <c:pt idx="4">
                  <c:v>Зверево</c:v>
                </c:pt>
                <c:pt idx="5">
                  <c:v>Шахты</c:v>
                </c:pt>
                <c:pt idx="6">
                  <c:v>Азов</c:v>
                </c:pt>
                <c:pt idx="7">
                  <c:v>Донецк</c:v>
                </c:pt>
                <c:pt idx="8">
                  <c:v>Таганрог</c:v>
                </c:pt>
                <c:pt idx="9">
                  <c:v>Каменск-Шахтинский</c:v>
                </c:pt>
                <c:pt idx="10">
                  <c:v>Новошахтинск</c:v>
                </c:pt>
                <c:pt idx="11">
                  <c:v>Гуково</c:v>
                </c:pt>
              </c:strCache>
            </c:strRef>
          </c:cat>
          <c:val>
            <c:numRef>
              <c:f>'округа 2018-2026'!$E$3:$E$14</c:f>
            </c:numRef>
          </c:val>
          <c:extLst>
            <c:ext xmlns:c16="http://schemas.microsoft.com/office/drawing/2014/chart" uri="{C3380CC4-5D6E-409C-BE32-E72D297353CC}">
              <c16:uniqueId val="{00000002-F980-4A3F-BDE6-EA19F696F014}"/>
            </c:ext>
          </c:extLst>
        </c:ser>
        <c:ser>
          <c:idx val="3"/>
          <c:order val="3"/>
          <c:spPr>
            <a:gradFill rotWithShape="1">
              <a:gsLst>
                <a:gs pos="0">
                  <a:schemeClr val="accent4"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'округа 2018-2026'!$B$3:$B$14</c:f>
              <c:strCache>
                <c:ptCount val="12"/>
                <c:pt idx="0">
                  <c:v>Ростов-на-Дону</c:v>
                </c:pt>
                <c:pt idx="1">
                  <c:v>Новочеркасск</c:v>
                </c:pt>
                <c:pt idx="2">
                  <c:v>Батайск</c:v>
                </c:pt>
                <c:pt idx="3">
                  <c:v>Волгодонск</c:v>
                </c:pt>
                <c:pt idx="4">
                  <c:v>Зверево</c:v>
                </c:pt>
                <c:pt idx="5">
                  <c:v>Шахты</c:v>
                </c:pt>
                <c:pt idx="6">
                  <c:v>Азов</c:v>
                </c:pt>
                <c:pt idx="7">
                  <c:v>Донецк</c:v>
                </c:pt>
                <c:pt idx="8">
                  <c:v>Таганрог</c:v>
                </c:pt>
                <c:pt idx="9">
                  <c:v>Каменск-Шахтинский</c:v>
                </c:pt>
                <c:pt idx="10">
                  <c:v>Новошахтинск</c:v>
                </c:pt>
                <c:pt idx="11">
                  <c:v>Гуково</c:v>
                </c:pt>
              </c:strCache>
            </c:strRef>
          </c:cat>
          <c:val>
            <c:numRef>
              <c:f>'округа 2018-2026'!$F$3:$F$14</c:f>
            </c:numRef>
          </c:val>
          <c:extLst>
            <c:ext xmlns:c16="http://schemas.microsoft.com/office/drawing/2014/chart" uri="{C3380CC4-5D6E-409C-BE32-E72D297353CC}">
              <c16:uniqueId val="{00000003-F980-4A3F-BDE6-EA19F696F014}"/>
            </c:ext>
          </c:extLst>
        </c:ser>
        <c:ser>
          <c:idx val="4"/>
          <c:order val="4"/>
          <c:tx>
            <c:v>2018-2026</c:v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numFmt formatCode="General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'округа 2018-2026'!$B$3:$B$14</c:f>
              <c:strCache>
                <c:ptCount val="12"/>
                <c:pt idx="0">
                  <c:v>Ростов-на-Дону</c:v>
                </c:pt>
                <c:pt idx="1">
                  <c:v>Новочеркасск</c:v>
                </c:pt>
                <c:pt idx="2">
                  <c:v>Батайск</c:v>
                </c:pt>
                <c:pt idx="3">
                  <c:v>Волгодонск</c:v>
                </c:pt>
                <c:pt idx="4">
                  <c:v>Зверево</c:v>
                </c:pt>
                <c:pt idx="5">
                  <c:v>Шахты</c:v>
                </c:pt>
                <c:pt idx="6">
                  <c:v>Азов</c:v>
                </c:pt>
                <c:pt idx="7">
                  <c:v>Донецк</c:v>
                </c:pt>
                <c:pt idx="8">
                  <c:v>Таганрог</c:v>
                </c:pt>
                <c:pt idx="9">
                  <c:v>Каменск-Шахтинский</c:v>
                </c:pt>
                <c:pt idx="10">
                  <c:v>Новошахтинск</c:v>
                </c:pt>
                <c:pt idx="11">
                  <c:v>Гуково</c:v>
                </c:pt>
              </c:strCache>
            </c:strRef>
          </c:cat>
          <c:val>
            <c:numRef>
              <c:f>'округа 2018-2026'!$G$3:$G$14</c:f>
              <c:numCache>
                <c:formatCode>General</c:formatCode>
                <c:ptCount val="12"/>
                <c:pt idx="0">
                  <c:v>276</c:v>
                </c:pt>
                <c:pt idx="1">
                  <c:v>34</c:v>
                </c:pt>
                <c:pt idx="2">
                  <c:v>28</c:v>
                </c:pt>
                <c:pt idx="3">
                  <c:v>25</c:v>
                </c:pt>
                <c:pt idx="4">
                  <c:v>16</c:v>
                </c:pt>
                <c:pt idx="5">
                  <c:v>16</c:v>
                </c:pt>
                <c:pt idx="6">
                  <c:v>12</c:v>
                </c:pt>
                <c:pt idx="7">
                  <c:v>11</c:v>
                </c:pt>
                <c:pt idx="8">
                  <c:v>7</c:v>
                </c:pt>
                <c:pt idx="9">
                  <c:v>6</c:v>
                </c:pt>
                <c:pt idx="10">
                  <c:v>4</c:v>
                </c:pt>
                <c:pt idx="1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980-4A3F-BDE6-EA19F696F014}"/>
            </c:ext>
          </c:extLst>
        </c:ser>
        <c:ser>
          <c:idx val="5"/>
          <c:order val="5"/>
          <c:spPr>
            <a:gradFill rotWithShape="1">
              <a:gsLst>
                <a:gs pos="0">
                  <a:schemeClr val="accent6">
                    <a:satMod val="103000"/>
                    <a:lumMod val="102000"/>
                    <a:tint val="94000"/>
                  </a:schemeClr>
                </a:gs>
                <a:gs pos="50000">
                  <a:schemeClr val="accent6">
                    <a:satMod val="110000"/>
                    <a:lumMod val="100000"/>
                    <a:shade val="100000"/>
                  </a:schemeClr>
                </a:gs>
                <a:gs pos="100000">
                  <a:schemeClr val="accent6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'округа 2018-2026'!$B$3:$B$14</c:f>
              <c:strCache>
                <c:ptCount val="12"/>
                <c:pt idx="0">
                  <c:v>Ростов-на-Дону</c:v>
                </c:pt>
                <c:pt idx="1">
                  <c:v>Новочеркасск</c:v>
                </c:pt>
                <c:pt idx="2">
                  <c:v>Батайск</c:v>
                </c:pt>
                <c:pt idx="3">
                  <c:v>Волгодонск</c:v>
                </c:pt>
                <c:pt idx="4">
                  <c:v>Зверево</c:v>
                </c:pt>
                <c:pt idx="5">
                  <c:v>Шахты</c:v>
                </c:pt>
                <c:pt idx="6">
                  <c:v>Азов</c:v>
                </c:pt>
                <c:pt idx="7">
                  <c:v>Донецк</c:v>
                </c:pt>
                <c:pt idx="8">
                  <c:v>Таганрог</c:v>
                </c:pt>
                <c:pt idx="9">
                  <c:v>Каменск-Шахтинский</c:v>
                </c:pt>
                <c:pt idx="10">
                  <c:v>Новошахтинск</c:v>
                </c:pt>
                <c:pt idx="11">
                  <c:v>Гуково</c:v>
                </c:pt>
              </c:strCache>
            </c:strRef>
          </c:cat>
          <c:val>
            <c:numRef>
              <c:f>'округа 2018-2026'!$H$3:$H$14</c:f>
            </c:numRef>
          </c:val>
          <c:extLst>
            <c:ext xmlns:c16="http://schemas.microsoft.com/office/drawing/2014/chart" uri="{C3380CC4-5D6E-409C-BE32-E72D297353CC}">
              <c16:uniqueId val="{00000005-F980-4A3F-BDE6-EA19F696F01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456442792"/>
        <c:axId val="456439192"/>
        <c:extLst>
          <c:ext xmlns:c15="http://schemas.microsoft.com/office/drawing/2012/chart" uri="{02D57815-91ED-43cb-92C2-25804820EDAC}">
            <c15:filteredBarSeries>
              <c15:ser>
                <c:idx val="6"/>
                <c:order val="6"/>
                <c:tx>
                  <c:v>2025-2026</c:v>
                </c:tx>
                <c:spPr>
                  <a:solidFill>
                    <a:schemeClr val="accent2"/>
                  </a:solidFill>
                  <a:ln>
                    <a:noFill/>
                  </a:ln>
                  <a:effectLst>
                    <a:outerShdw blurRad="57150" dist="19050" dir="5400000" algn="ctr" rotWithShape="0">
                      <a:srgbClr val="000000">
                        <a:alpha val="63000"/>
                      </a:srgbClr>
                    </a:outerShdw>
                  </a:effectLst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100" b="1" i="0" u="none" strike="noStrike" kern="1200" baseline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ru-RU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'округа 2018-2026'!$B$3:$B$14</c15:sqref>
                        </c15:formulaRef>
                      </c:ext>
                    </c:extLst>
                    <c:strCache>
                      <c:ptCount val="12"/>
                      <c:pt idx="0">
                        <c:v>Ростов-на-Дону</c:v>
                      </c:pt>
                      <c:pt idx="1">
                        <c:v>Новочеркасск</c:v>
                      </c:pt>
                      <c:pt idx="2">
                        <c:v>Батайск</c:v>
                      </c:pt>
                      <c:pt idx="3">
                        <c:v>Волгодонск</c:v>
                      </c:pt>
                      <c:pt idx="4">
                        <c:v>Зверево</c:v>
                      </c:pt>
                      <c:pt idx="5">
                        <c:v>Шахты</c:v>
                      </c:pt>
                      <c:pt idx="6">
                        <c:v>Азов</c:v>
                      </c:pt>
                      <c:pt idx="7">
                        <c:v>Донецк</c:v>
                      </c:pt>
                      <c:pt idx="8">
                        <c:v>Таганрог</c:v>
                      </c:pt>
                      <c:pt idx="9">
                        <c:v>Каменск-Шахтинский</c:v>
                      </c:pt>
                      <c:pt idx="10">
                        <c:v>Новошахтинск</c:v>
                      </c:pt>
                      <c:pt idx="11">
                        <c:v>Гуково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'округа 2018-2026'!$I$3:$I$14</c15:sqref>
                        </c15:formulaRef>
                      </c:ext>
                    </c:extLst>
                    <c:numCache>
                      <c:formatCode>General</c:formatCode>
                      <c:ptCount val="12"/>
                      <c:pt idx="0">
                        <c:v>80</c:v>
                      </c:pt>
                      <c:pt idx="1">
                        <c:v>12</c:v>
                      </c:pt>
                      <c:pt idx="2">
                        <c:v>5</c:v>
                      </c:pt>
                      <c:pt idx="3">
                        <c:v>2</c:v>
                      </c:pt>
                      <c:pt idx="4">
                        <c:v>0</c:v>
                      </c:pt>
                      <c:pt idx="5">
                        <c:v>8</c:v>
                      </c:pt>
                      <c:pt idx="6">
                        <c:v>1</c:v>
                      </c:pt>
                      <c:pt idx="7">
                        <c:v>0</c:v>
                      </c:pt>
                      <c:pt idx="8">
                        <c:v>1</c:v>
                      </c:pt>
                      <c:pt idx="9">
                        <c:v>5</c:v>
                      </c:pt>
                      <c:pt idx="10">
                        <c:v>1</c:v>
                      </c:pt>
                      <c:pt idx="11">
                        <c:v>0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6-F980-4A3F-BDE6-EA19F696F014}"/>
                  </c:ext>
                </c:extLst>
              </c15:ser>
            </c15:filteredBarSeries>
          </c:ext>
        </c:extLst>
      </c:barChart>
      <c:catAx>
        <c:axId val="4564427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1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56439192"/>
        <c:crosses val="autoZero"/>
        <c:auto val="1"/>
        <c:lblAlgn val="ctr"/>
        <c:lblOffset val="100"/>
        <c:noMultiLvlLbl val="0"/>
      </c:catAx>
      <c:valAx>
        <c:axId val="45643919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4564427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ayout>
        <c:manualLayout>
          <c:xMode val="edge"/>
          <c:yMode val="edge"/>
          <c:x val="0.19843109832264941"/>
          <c:y val="0.90176725734893781"/>
          <c:w val="0.65279461881767264"/>
          <c:h val="6.48046010377735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'районы 2025-2026'!$B$3:$B$31</c:f>
              <c:strCache>
                <c:ptCount val="29"/>
                <c:pt idx="0">
                  <c:v>Аксайский </c:v>
                </c:pt>
                <c:pt idx="1">
                  <c:v>Сальский </c:v>
                </c:pt>
                <c:pt idx="2">
                  <c:v>Цимлянский </c:v>
                </c:pt>
                <c:pt idx="3">
                  <c:v>Белокалитвинский </c:v>
                </c:pt>
                <c:pt idx="4">
                  <c:v>Миллеровский </c:v>
                </c:pt>
                <c:pt idx="5">
                  <c:v>Пролетарский </c:v>
                </c:pt>
                <c:pt idx="6">
                  <c:v>Азовский</c:v>
                </c:pt>
                <c:pt idx="7">
                  <c:v>Зерноградский </c:v>
                </c:pt>
                <c:pt idx="8">
                  <c:v>Мартыновский</c:v>
                </c:pt>
                <c:pt idx="9">
                  <c:v>Матвеево-Курганский </c:v>
                </c:pt>
                <c:pt idx="10">
                  <c:v>Тацинский </c:v>
                </c:pt>
                <c:pt idx="11">
                  <c:v>Морозовский </c:v>
                </c:pt>
                <c:pt idx="12">
                  <c:v>Шолоховский </c:v>
                </c:pt>
                <c:pt idx="13">
                  <c:v>Октябрьский </c:v>
                </c:pt>
                <c:pt idx="14">
                  <c:v>Целинский </c:v>
                </c:pt>
                <c:pt idx="15">
                  <c:v>Егорлыкский </c:v>
                </c:pt>
                <c:pt idx="16">
                  <c:v>Каменский </c:v>
                </c:pt>
                <c:pt idx="17">
                  <c:v>Константиновский </c:v>
                </c:pt>
                <c:pt idx="18">
                  <c:v>Мясниковский </c:v>
                </c:pt>
                <c:pt idx="19">
                  <c:v>Обливский </c:v>
                </c:pt>
                <c:pt idx="20">
                  <c:v>Родионо-Несветайский</c:v>
                </c:pt>
                <c:pt idx="21">
                  <c:v>Волгодонской</c:v>
                </c:pt>
                <c:pt idx="22">
                  <c:v>Песчанокопский</c:v>
                </c:pt>
                <c:pt idx="23">
                  <c:v>Тарасовский </c:v>
                </c:pt>
                <c:pt idx="24">
                  <c:v>Дубовский </c:v>
                </c:pt>
                <c:pt idx="25">
                  <c:v>Куйбышевский </c:v>
                </c:pt>
                <c:pt idx="26">
                  <c:v>Неклиновский </c:v>
                </c:pt>
                <c:pt idx="27">
                  <c:v>Семикаракорский</c:v>
                </c:pt>
                <c:pt idx="28">
                  <c:v>Усть-Донецкий</c:v>
                </c:pt>
              </c:strCache>
            </c:strRef>
          </c:cat>
          <c:val>
            <c:numRef>
              <c:f>'районы 2025-2026'!$C$3:$C$31</c:f>
            </c:numRef>
          </c:val>
          <c:extLst>
            <c:ext xmlns:c16="http://schemas.microsoft.com/office/drawing/2014/chart" uri="{C3380CC4-5D6E-409C-BE32-E72D297353CC}">
              <c16:uniqueId val="{00000000-1FD2-47F2-A31A-D1076F5C774A}"/>
            </c:ext>
          </c:extLst>
        </c:ser>
        <c:ser>
          <c:idx val="1"/>
          <c:order val="1"/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'районы 2025-2026'!$B$3:$B$31</c:f>
              <c:strCache>
                <c:ptCount val="29"/>
                <c:pt idx="0">
                  <c:v>Аксайский </c:v>
                </c:pt>
                <c:pt idx="1">
                  <c:v>Сальский </c:v>
                </c:pt>
                <c:pt idx="2">
                  <c:v>Цимлянский </c:v>
                </c:pt>
                <c:pt idx="3">
                  <c:v>Белокалитвинский </c:v>
                </c:pt>
                <c:pt idx="4">
                  <c:v>Миллеровский </c:v>
                </c:pt>
                <c:pt idx="5">
                  <c:v>Пролетарский </c:v>
                </c:pt>
                <c:pt idx="6">
                  <c:v>Азовский</c:v>
                </c:pt>
                <c:pt idx="7">
                  <c:v>Зерноградский </c:v>
                </c:pt>
                <c:pt idx="8">
                  <c:v>Мартыновский</c:v>
                </c:pt>
                <c:pt idx="9">
                  <c:v>Матвеево-Курганский </c:v>
                </c:pt>
                <c:pt idx="10">
                  <c:v>Тацинский </c:v>
                </c:pt>
                <c:pt idx="11">
                  <c:v>Морозовский </c:v>
                </c:pt>
                <c:pt idx="12">
                  <c:v>Шолоховский </c:v>
                </c:pt>
                <c:pt idx="13">
                  <c:v>Октябрьский </c:v>
                </c:pt>
                <c:pt idx="14">
                  <c:v>Целинский </c:v>
                </c:pt>
                <c:pt idx="15">
                  <c:v>Егорлыкский </c:v>
                </c:pt>
                <c:pt idx="16">
                  <c:v>Каменский </c:v>
                </c:pt>
                <c:pt idx="17">
                  <c:v>Константиновский </c:v>
                </c:pt>
                <c:pt idx="18">
                  <c:v>Мясниковский </c:v>
                </c:pt>
                <c:pt idx="19">
                  <c:v>Обливский </c:v>
                </c:pt>
                <c:pt idx="20">
                  <c:v>Родионо-Несветайский</c:v>
                </c:pt>
                <c:pt idx="21">
                  <c:v>Волгодонской</c:v>
                </c:pt>
                <c:pt idx="22">
                  <c:v>Песчанокопский</c:v>
                </c:pt>
                <c:pt idx="23">
                  <c:v>Тарасовский </c:v>
                </c:pt>
                <c:pt idx="24">
                  <c:v>Дубовский </c:v>
                </c:pt>
                <c:pt idx="25">
                  <c:v>Куйбышевский </c:v>
                </c:pt>
                <c:pt idx="26">
                  <c:v>Неклиновский </c:v>
                </c:pt>
                <c:pt idx="27">
                  <c:v>Семикаракорский</c:v>
                </c:pt>
                <c:pt idx="28">
                  <c:v>Усть-Донецкий</c:v>
                </c:pt>
              </c:strCache>
            </c:strRef>
          </c:cat>
          <c:val>
            <c:numRef>
              <c:f>'районы 2025-2026'!$D$3:$D$31</c:f>
            </c:numRef>
          </c:val>
          <c:extLst>
            <c:ext xmlns:c16="http://schemas.microsoft.com/office/drawing/2014/chart" uri="{C3380CC4-5D6E-409C-BE32-E72D297353CC}">
              <c16:uniqueId val="{00000001-1FD2-47F2-A31A-D1076F5C774A}"/>
            </c:ext>
          </c:extLst>
        </c:ser>
        <c:ser>
          <c:idx val="2"/>
          <c:order val="2"/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'районы 2025-2026'!$B$3:$B$31</c:f>
              <c:strCache>
                <c:ptCount val="29"/>
                <c:pt idx="0">
                  <c:v>Аксайский </c:v>
                </c:pt>
                <c:pt idx="1">
                  <c:v>Сальский </c:v>
                </c:pt>
                <c:pt idx="2">
                  <c:v>Цимлянский </c:v>
                </c:pt>
                <c:pt idx="3">
                  <c:v>Белокалитвинский </c:v>
                </c:pt>
                <c:pt idx="4">
                  <c:v>Миллеровский </c:v>
                </c:pt>
                <c:pt idx="5">
                  <c:v>Пролетарский </c:v>
                </c:pt>
                <c:pt idx="6">
                  <c:v>Азовский</c:v>
                </c:pt>
                <c:pt idx="7">
                  <c:v>Зерноградский </c:v>
                </c:pt>
                <c:pt idx="8">
                  <c:v>Мартыновский</c:v>
                </c:pt>
                <c:pt idx="9">
                  <c:v>Матвеево-Курганский </c:v>
                </c:pt>
                <c:pt idx="10">
                  <c:v>Тацинский </c:v>
                </c:pt>
                <c:pt idx="11">
                  <c:v>Морозовский </c:v>
                </c:pt>
                <c:pt idx="12">
                  <c:v>Шолоховский </c:v>
                </c:pt>
                <c:pt idx="13">
                  <c:v>Октябрьский </c:v>
                </c:pt>
                <c:pt idx="14">
                  <c:v>Целинский </c:v>
                </c:pt>
                <c:pt idx="15">
                  <c:v>Егорлыкский </c:v>
                </c:pt>
                <c:pt idx="16">
                  <c:v>Каменский </c:v>
                </c:pt>
                <c:pt idx="17">
                  <c:v>Константиновский </c:v>
                </c:pt>
                <c:pt idx="18">
                  <c:v>Мясниковский </c:v>
                </c:pt>
                <c:pt idx="19">
                  <c:v>Обливский </c:v>
                </c:pt>
                <c:pt idx="20">
                  <c:v>Родионо-Несветайский</c:v>
                </c:pt>
                <c:pt idx="21">
                  <c:v>Волгодонской</c:v>
                </c:pt>
                <c:pt idx="22">
                  <c:v>Песчанокопский</c:v>
                </c:pt>
                <c:pt idx="23">
                  <c:v>Тарасовский </c:v>
                </c:pt>
                <c:pt idx="24">
                  <c:v>Дубовский </c:v>
                </c:pt>
                <c:pt idx="25">
                  <c:v>Куйбышевский </c:v>
                </c:pt>
                <c:pt idx="26">
                  <c:v>Неклиновский </c:v>
                </c:pt>
                <c:pt idx="27">
                  <c:v>Семикаракорский</c:v>
                </c:pt>
                <c:pt idx="28">
                  <c:v>Усть-Донецкий</c:v>
                </c:pt>
              </c:strCache>
            </c:strRef>
          </c:cat>
          <c:val>
            <c:numRef>
              <c:f>'районы 2025-2026'!$E$3:$E$31</c:f>
            </c:numRef>
          </c:val>
          <c:extLst>
            <c:ext xmlns:c16="http://schemas.microsoft.com/office/drawing/2014/chart" uri="{C3380CC4-5D6E-409C-BE32-E72D297353CC}">
              <c16:uniqueId val="{00000002-1FD2-47F2-A31A-D1076F5C774A}"/>
            </c:ext>
          </c:extLst>
        </c:ser>
        <c:ser>
          <c:idx val="3"/>
          <c:order val="3"/>
          <c:spPr>
            <a:gradFill rotWithShape="1">
              <a:gsLst>
                <a:gs pos="0">
                  <a:schemeClr val="accent4"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'районы 2025-2026'!$B$3:$B$31</c:f>
              <c:strCache>
                <c:ptCount val="29"/>
                <c:pt idx="0">
                  <c:v>Аксайский </c:v>
                </c:pt>
                <c:pt idx="1">
                  <c:v>Сальский </c:v>
                </c:pt>
                <c:pt idx="2">
                  <c:v>Цимлянский </c:v>
                </c:pt>
                <c:pt idx="3">
                  <c:v>Белокалитвинский </c:v>
                </c:pt>
                <c:pt idx="4">
                  <c:v>Миллеровский </c:v>
                </c:pt>
                <c:pt idx="5">
                  <c:v>Пролетарский </c:v>
                </c:pt>
                <c:pt idx="6">
                  <c:v>Азовский</c:v>
                </c:pt>
                <c:pt idx="7">
                  <c:v>Зерноградский </c:v>
                </c:pt>
                <c:pt idx="8">
                  <c:v>Мартыновский</c:v>
                </c:pt>
                <c:pt idx="9">
                  <c:v>Матвеево-Курганский </c:v>
                </c:pt>
                <c:pt idx="10">
                  <c:v>Тацинский </c:v>
                </c:pt>
                <c:pt idx="11">
                  <c:v>Морозовский </c:v>
                </c:pt>
                <c:pt idx="12">
                  <c:v>Шолоховский </c:v>
                </c:pt>
                <c:pt idx="13">
                  <c:v>Октябрьский </c:v>
                </c:pt>
                <c:pt idx="14">
                  <c:v>Целинский </c:v>
                </c:pt>
                <c:pt idx="15">
                  <c:v>Егорлыкский </c:v>
                </c:pt>
                <c:pt idx="16">
                  <c:v>Каменский </c:v>
                </c:pt>
                <c:pt idx="17">
                  <c:v>Константиновский </c:v>
                </c:pt>
                <c:pt idx="18">
                  <c:v>Мясниковский </c:v>
                </c:pt>
                <c:pt idx="19">
                  <c:v>Обливский </c:v>
                </c:pt>
                <c:pt idx="20">
                  <c:v>Родионо-Несветайский</c:v>
                </c:pt>
                <c:pt idx="21">
                  <c:v>Волгодонской</c:v>
                </c:pt>
                <c:pt idx="22">
                  <c:v>Песчанокопский</c:v>
                </c:pt>
                <c:pt idx="23">
                  <c:v>Тарасовский </c:v>
                </c:pt>
                <c:pt idx="24">
                  <c:v>Дубовский </c:v>
                </c:pt>
                <c:pt idx="25">
                  <c:v>Куйбышевский </c:v>
                </c:pt>
                <c:pt idx="26">
                  <c:v>Неклиновский </c:v>
                </c:pt>
                <c:pt idx="27">
                  <c:v>Семикаракорский</c:v>
                </c:pt>
                <c:pt idx="28">
                  <c:v>Усть-Донецкий</c:v>
                </c:pt>
              </c:strCache>
            </c:strRef>
          </c:cat>
          <c:val>
            <c:numRef>
              <c:f>'районы 2025-2026'!$F$3:$F$31</c:f>
            </c:numRef>
          </c:val>
          <c:extLst>
            <c:ext xmlns:c16="http://schemas.microsoft.com/office/drawing/2014/chart" uri="{C3380CC4-5D6E-409C-BE32-E72D297353CC}">
              <c16:uniqueId val="{00000003-1FD2-47F2-A31A-D1076F5C774A}"/>
            </c:ext>
          </c:extLst>
        </c:ser>
        <c:ser>
          <c:idx val="4"/>
          <c:order val="4"/>
          <c:spPr>
            <a:gradFill rotWithShape="1">
              <a:gsLst>
                <a:gs pos="0">
                  <a:schemeClr val="accent5"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'районы 2025-2026'!$B$3:$B$31</c:f>
              <c:strCache>
                <c:ptCount val="29"/>
                <c:pt idx="0">
                  <c:v>Аксайский </c:v>
                </c:pt>
                <c:pt idx="1">
                  <c:v>Сальский </c:v>
                </c:pt>
                <c:pt idx="2">
                  <c:v>Цимлянский </c:v>
                </c:pt>
                <c:pt idx="3">
                  <c:v>Белокалитвинский </c:v>
                </c:pt>
                <c:pt idx="4">
                  <c:v>Миллеровский </c:v>
                </c:pt>
                <c:pt idx="5">
                  <c:v>Пролетарский </c:v>
                </c:pt>
                <c:pt idx="6">
                  <c:v>Азовский</c:v>
                </c:pt>
                <c:pt idx="7">
                  <c:v>Зерноградский </c:v>
                </c:pt>
                <c:pt idx="8">
                  <c:v>Мартыновский</c:v>
                </c:pt>
                <c:pt idx="9">
                  <c:v>Матвеево-Курганский </c:v>
                </c:pt>
                <c:pt idx="10">
                  <c:v>Тацинский </c:v>
                </c:pt>
                <c:pt idx="11">
                  <c:v>Морозовский </c:v>
                </c:pt>
                <c:pt idx="12">
                  <c:v>Шолоховский </c:v>
                </c:pt>
                <c:pt idx="13">
                  <c:v>Октябрьский </c:v>
                </c:pt>
                <c:pt idx="14">
                  <c:v>Целинский </c:v>
                </c:pt>
                <c:pt idx="15">
                  <c:v>Егорлыкский </c:v>
                </c:pt>
                <c:pt idx="16">
                  <c:v>Каменский </c:v>
                </c:pt>
                <c:pt idx="17">
                  <c:v>Константиновский </c:v>
                </c:pt>
                <c:pt idx="18">
                  <c:v>Мясниковский </c:v>
                </c:pt>
                <c:pt idx="19">
                  <c:v>Обливский </c:v>
                </c:pt>
                <c:pt idx="20">
                  <c:v>Родионо-Несветайский</c:v>
                </c:pt>
                <c:pt idx="21">
                  <c:v>Волгодонской</c:v>
                </c:pt>
                <c:pt idx="22">
                  <c:v>Песчанокопский</c:v>
                </c:pt>
                <c:pt idx="23">
                  <c:v>Тарасовский </c:v>
                </c:pt>
                <c:pt idx="24">
                  <c:v>Дубовский </c:v>
                </c:pt>
                <c:pt idx="25">
                  <c:v>Куйбышевский </c:v>
                </c:pt>
                <c:pt idx="26">
                  <c:v>Неклиновский </c:v>
                </c:pt>
                <c:pt idx="27">
                  <c:v>Семикаракорский</c:v>
                </c:pt>
                <c:pt idx="28">
                  <c:v>Усть-Донецкий</c:v>
                </c:pt>
              </c:strCache>
            </c:strRef>
          </c:cat>
          <c:val>
            <c:numRef>
              <c:f>'районы 2025-2026'!$G$3:$G$31</c:f>
            </c:numRef>
          </c:val>
          <c:extLst>
            <c:ext xmlns:c16="http://schemas.microsoft.com/office/drawing/2014/chart" uri="{C3380CC4-5D6E-409C-BE32-E72D297353CC}">
              <c16:uniqueId val="{00000004-1FD2-47F2-A31A-D1076F5C774A}"/>
            </c:ext>
          </c:extLst>
        </c:ser>
        <c:ser>
          <c:idx val="5"/>
          <c:order val="5"/>
          <c:tx>
            <c:v>2018-2026</c:v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accent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'районы 2025-2026'!$B$3:$B$31</c:f>
              <c:strCache>
                <c:ptCount val="29"/>
                <c:pt idx="0">
                  <c:v>Аксайский </c:v>
                </c:pt>
                <c:pt idx="1">
                  <c:v>Сальский </c:v>
                </c:pt>
                <c:pt idx="2">
                  <c:v>Цимлянский </c:v>
                </c:pt>
                <c:pt idx="3">
                  <c:v>Белокалитвинский </c:v>
                </c:pt>
                <c:pt idx="4">
                  <c:v>Миллеровский </c:v>
                </c:pt>
                <c:pt idx="5">
                  <c:v>Пролетарский </c:v>
                </c:pt>
                <c:pt idx="6">
                  <c:v>Азовский</c:v>
                </c:pt>
                <c:pt idx="7">
                  <c:v>Зерноградский </c:v>
                </c:pt>
                <c:pt idx="8">
                  <c:v>Мартыновский</c:v>
                </c:pt>
                <c:pt idx="9">
                  <c:v>Матвеево-Курганский </c:v>
                </c:pt>
                <c:pt idx="10">
                  <c:v>Тацинский </c:v>
                </c:pt>
                <c:pt idx="11">
                  <c:v>Морозовский </c:v>
                </c:pt>
                <c:pt idx="12">
                  <c:v>Шолоховский </c:v>
                </c:pt>
                <c:pt idx="13">
                  <c:v>Октябрьский </c:v>
                </c:pt>
                <c:pt idx="14">
                  <c:v>Целинский </c:v>
                </c:pt>
                <c:pt idx="15">
                  <c:v>Егорлыкский </c:v>
                </c:pt>
                <c:pt idx="16">
                  <c:v>Каменский </c:v>
                </c:pt>
                <c:pt idx="17">
                  <c:v>Константиновский </c:v>
                </c:pt>
                <c:pt idx="18">
                  <c:v>Мясниковский </c:v>
                </c:pt>
                <c:pt idx="19">
                  <c:v>Обливский </c:v>
                </c:pt>
                <c:pt idx="20">
                  <c:v>Родионо-Несветайский</c:v>
                </c:pt>
                <c:pt idx="21">
                  <c:v>Волгодонской</c:v>
                </c:pt>
                <c:pt idx="22">
                  <c:v>Песчанокопский</c:v>
                </c:pt>
                <c:pt idx="23">
                  <c:v>Тарасовский </c:v>
                </c:pt>
                <c:pt idx="24">
                  <c:v>Дубовский </c:v>
                </c:pt>
                <c:pt idx="25">
                  <c:v>Куйбышевский </c:v>
                </c:pt>
                <c:pt idx="26">
                  <c:v>Неклиновский </c:v>
                </c:pt>
                <c:pt idx="27">
                  <c:v>Семикаракорский</c:v>
                </c:pt>
                <c:pt idx="28">
                  <c:v>Усть-Донецкий</c:v>
                </c:pt>
              </c:strCache>
            </c:strRef>
          </c:cat>
          <c:val>
            <c:numRef>
              <c:f>'районы 2025-2026'!$H$3:$H$31</c:f>
              <c:numCache>
                <c:formatCode>General</c:formatCode>
                <c:ptCount val="29"/>
                <c:pt idx="0">
                  <c:v>35</c:v>
                </c:pt>
                <c:pt idx="1">
                  <c:v>13</c:v>
                </c:pt>
                <c:pt idx="2">
                  <c:v>13</c:v>
                </c:pt>
                <c:pt idx="3">
                  <c:v>11</c:v>
                </c:pt>
                <c:pt idx="4">
                  <c:v>11</c:v>
                </c:pt>
                <c:pt idx="5">
                  <c:v>11</c:v>
                </c:pt>
                <c:pt idx="6">
                  <c:v>8</c:v>
                </c:pt>
                <c:pt idx="7">
                  <c:v>8</c:v>
                </c:pt>
                <c:pt idx="8">
                  <c:v>8</c:v>
                </c:pt>
                <c:pt idx="9">
                  <c:v>8</c:v>
                </c:pt>
                <c:pt idx="10">
                  <c:v>7</c:v>
                </c:pt>
                <c:pt idx="11">
                  <c:v>6</c:v>
                </c:pt>
                <c:pt idx="12">
                  <c:v>6</c:v>
                </c:pt>
                <c:pt idx="13">
                  <c:v>5</c:v>
                </c:pt>
                <c:pt idx="14">
                  <c:v>5</c:v>
                </c:pt>
                <c:pt idx="15">
                  <c:v>4</c:v>
                </c:pt>
                <c:pt idx="16">
                  <c:v>4</c:v>
                </c:pt>
                <c:pt idx="17">
                  <c:v>4</c:v>
                </c:pt>
                <c:pt idx="18">
                  <c:v>4</c:v>
                </c:pt>
                <c:pt idx="19">
                  <c:v>3</c:v>
                </c:pt>
                <c:pt idx="20">
                  <c:v>3</c:v>
                </c:pt>
                <c:pt idx="21">
                  <c:v>2</c:v>
                </c:pt>
                <c:pt idx="22">
                  <c:v>2</c:v>
                </c:pt>
                <c:pt idx="23">
                  <c:v>2</c:v>
                </c:pt>
                <c:pt idx="24">
                  <c:v>1</c:v>
                </c:pt>
                <c:pt idx="25">
                  <c:v>1</c:v>
                </c:pt>
                <c:pt idx="26">
                  <c:v>1</c:v>
                </c:pt>
                <c:pt idx="27">
                  <c:v>1</c:v>
                </c:pt>
                <c:pt idx="28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1FD2-47F2-A31A-D1076F5C774A}"/>
            </c:ext>
          </c:extLst>
        </c:ser>
        <c:ser>
          <c:idx val="6"/>
          <c:order val="6"/>
          <c:spPr>
            <a:gradFill rotWithShape="1">
              <a:gsLst>
                <a:gs pos="0">
                  <a:schemeClr val="accent1">
                    <a:lumMod val="60000"/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lumMod val="60000"/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60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'районы 2025-2026'!$B$3:$B$31</c:f>
              <c:strCache>
                <c:ptCount val="29"/>
                <c:pt idx="0">
                  <c:v>Аксайский </c:v>
                </c:pt>
                <c:pt idx="1">
                  <c:v>Сальский </c:v>
                </c:pt>
                <c:pt idx="2">
                  <c:v>Цимлянский </c:v>
                </c:pt>
                <c:pt idx="3">
                  <c:v>Белокалитвинский </c:v>
                </c:pt>
                <c:pt idx="4">
                  <c:v>Миллеровский </c:v>
                </c:pt>
                <c:pt idx="5">
                  <c:v>Пролетарский </c:v>
                </c:pt>
                <c:pt idx="6">
                  <c:v>Азовский</c:v>
                </c:pt>
                <c:pt idx="7">
                  <c:v>Зерноградский </c:v>
                </c:pt>
                <c:pt idx="8">
                  <c:v>Мартыновский</c:v>
                </c:pt>
                <c:pt idx="9">
                  <c:v>Матвеево-Курганский </c:v>
                </c:pt>
                <c:pt idx="10">
                  <c:v>Тацинский </c:v>
                </c:pt>
                <c:pt idx="11">
                  <c:v>Морозовский </c:v>
                </c:pt>
                <c:pt idx="12">
                  <c:v>Шолоховский </c:v>
                </c:pt>
                <c:pt idx="13">
                  <c:v>Октябрьский </c:v>
                </c:pt>
                <c:pt idx="14">
                  <c:v>Целинский </c:v>
                </c:pt>
                <c:pt idx="15">
                  <c:v>Егорлыкский </c:v>
                </c:pt>
                <c:pt idx="16">
                  <c:v>Каменский </c:v>
                </c:pt>
                <c:pt idx="17">
                  <c:v>Константиновский </c:v>
                </c:pt>
                <c:pt idx="18">
                  <c:v>Мясниковский </c:v>
                </c:pt>
                <c:pt idx="19">
                  <c:v>Обливский </c:v>
                </c:pt>
                <c:pt idx="20">
                  <c:v>Родионо-Несветайский</c:v>
                </c:pt>
                <c:pt idx="21">
                  <c:v>Волгодонской</c:v>
                </c:pt>
                <c:pt idx="22">
                  <c:v>Песчанокопский</c:v>
                </c:pt>
                <c:pt idx="23">
                  <c:v>Тарасовский </c:v>
                </c:pt>
                <c:pt idx="24">
                  <c:v>Дубовский </c:v>
                </c:pt>
                <c:pt idx="25">
                  <c:v>Куйбышевский </c:v>
                </c:pt>
                <c:pt idx="26">
                  <c:v>Неклиновский </c:v>
                </c:pt>
                <c:pt idx="27">
                  <c:v>Семикаракорский</c:v>
                </c:pt>
                <c:pt idx="28">
                  <c:v>Усть-Донецкий</c:v>
                </c:pt>
              </c:strCache>
            </c:strRef>
          </c:cat>
          <c:val>
            <c:numRef>
              <c:f>'районы 2025-2026'!$I$3:$I$31</c:f>
            </c:numRef>
          </c:val>
          <c:extLst>
            <c:ext xmlns:c16="http://schemas.microsoft.com/office/drawing/2014/chart" uri="{C3380CC4-5D6E-409C-BE32-E72D297353CC}">
              <c16:uniqueId val="{00000006-1FD2-47F2-A31A-D1076F5C774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567080400"/>
        <c:axId val="567080760"/>
        <c:extLst>
          <c:ext xmlns:c15="http://schemas.microsoft.com/office/drawing/2012/chart" uri="{02D57815-91ED-43cb-92C2-25804820EDAC}">
            <c15:filteredBarSeries>
              <c15:ser>
                <c:idx val="7"/>
                <c:order val="7"/>
                <c:tx>
                  <c:v>2025-2026</c:v>
                </c:tx>
                <c:spPr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  <a:effectLst>
                    <a:outerShdw blurRad="57150" dist="19050" dir="5400000" algn="ctr" rotWithShape="0">
                      <a:srgbClr val="000000">
                        <a:alpha val="63000"/>
                      </a:srgbClr>
                    </a:outerShdw>
                  </a:effectLst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100" b="0" i="0" u="none" strike="noStrike" kern="1200" baseline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ru-RU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'районы 2025-2026'!$B$3:$B$31</c15:sqref>
                        </c15:formulaRef>
                      </c:ext>
                    </c:extLst>
                    <c:strCache>
                      <c:ptCount val="29"/>
                      <c:pt idx="0">
                        <c:v>Аксайский </c:v>
                      </c:pt>
                      <c:pt idx="1">
                        <c:v>Сальский </c:v>
                      </c:pt>
                      <c:pt idx="2">
                        <c:v>Цимлянский </c:v>
                      </c:pt>
                      <c:pt idx="3">
                        <c:v>Белокалитвинский </c:v>
                      </c:pt>
                      <c:pt idx="4">
                        <c:v>Миллеровский </c:v>
                      </c:pt>
                      <c:pt idx="5">
                        <c:v>Пролетарский </c:v>
                      </c:pt>
                      <c:pt idx="6">
                        <c:v>Азовский</c:v>
                      </c:pt>
                      <c:pt idx="7">
                        <c:v>Зерноградский </c:v>
                      </c:pt>
                      <c:pt idx="8">
                        <c:v>Мартыновский</c:v>
                      </c:pt>
                      <c:pt idx="9">
                        <c:v>Матвеево-Курганский </c:v>
                      </c:pt>
                      <c:pt idx="10">
                        <c:v>Тацинский </c:v>
                      </c:pt>
                      <c:pt idx="11">
                        <c:v>Морозовский </c:v>
                      </c:pt>
                      <c:pt idx="12">
                        <c:v>Шолоховский </c:v>
                      </c:pt>
                      <c:pt idx="13">
                        <c:v>Октябрьский </c:v>
                      </c:pt>
                      <c:pt idx="14">
                        <c:v>Целинский </c:v>
                      </c:pt>
                      <c:pt idx="15">
                        <c:v>Егорлыкский </c:v>
                      </c:pt>
                      <c:pt idx="16">
                        <c:v>Каменский </c:v>
                      </c:pt>
                      <c:pt idx="17">
                        <c:v>Константиновский </c:v>
                      </c:pt>
                      <c:pt idx="18">
                        <c:v>Мясниковский </c:v>
                      </c:pt>
                      <c:pt idx="19">
                        <c:v>Обливский </c:v>
                      </c:pt>
                      <c:pt idx="20">
                        <c:v>Родионо-Несветайский</c:v>
                      </c:pt>
                      <c:pt idx="21">
                        <c:v>Волгодонской</c:v>
                      </c:pt>
                      <c:pt idx="22">
                        <c:v>Песчанокопский</c:v>
                      </c:pt>
                      <c:pt idx="23">
                        <c:v>Тарасовский </c:v>
                      </c:pt>
                      <c:pt idx="24">
                        <c:v>Дубовский </c:v>
                      </c:pt>
                      <c:pt idx="25">
                        <c:v>Куйбышевский </c:v>
                      </c:pt>
                      <c:pt idx="26">
                        <c:v>Неклиновский </c:v>
                      </c:pt>
                      <c:pt idx="27">
                        <c:v>Семикаракорский</c:v>
                      </c:pt>
                      <c:pt idx="28">
                        <c:v>Усть-Донецкий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'районы 2025-2026'!$J$3:$J$31</c15:sqref>
                        </c15:formulaRef>
                      </c:ext>
                    </c:extLst>
                    <c:numCache>
                      <c:formatCode>General</c:formatCode>
                      <c:ptCount val="29"/>
                      <c:pt idx="0">
                        <c:v>9</c:v>
                      </c:pt>
                      <c:pt idx="1">
                        <c:v>1</c:v>
                      </c:pt>
                      <c:pt idx="2">
                        <c:v>2</c:v>
                      </c:pt>
                      <c:pt idx="3">
                        <c:v>1</c:v>
                      </c:pt>
                      <c:pt idx="4">
                        <c:v>0</c:v>
                      </c:pt>
                      <c:pt idx="5">
                        <c:v>4</c:v>
                      </c:pt>
                      <c:pt idx="6">
                        <c:v>7</c:v>
                      </c:pt>
                      <c:pt idx="7">
                        <c:v>5</c:v>
                      </c:pt>
                      <c:pt idx="8">
                        <c:v>0</c:v>
                      </c:pt>
                      <c:pt idx="9">
                        <c:v>0</c:v>
                      </c:pt>
                      <c:pt idx="10">
                        <c:v>0</c:v>
                      </c:pt>
                      <c:pt idx="11">
                        <c:v>0</c:v>
                      </c:pt>
                      <c:pt idx="12">
                        <c:v>0</c:v>
                      </c:pt>
                      <c:pt idx="13">
                        <c:v>0</c:v>
                      </c:pt>
                      <c:pt idx="14">
                        <c:v>0</c:v>
                      </c:pt>
                      <c:pt idx="15">
                        <c:v>0</c:v>
                      </c:pt>
                      <c:pt idx="16">
                        <c:v>0</c:v>
                      </c:pt>
                      <c:pt idx="17">
                        <c:v>4</c:v>
                      </c:pt>
                      <c:pt idx="18">
                        <c:v>3</c:v>
                      </c:pt>
                      <c:pt idx="19">
                        <c:v>0</c:v>
                      </c:pt>
                      <c:pt idx="20">
                        <c:v>0</c:v>
                      </c:pt>
                      <c:pt idx="21">
                        <c:v>0</c:v>
                      </c:pt>
                      <c:pt idx="22">
                        <c:v>0</c:v>
                      </c:pt>
                      <c:pt idx="23">
                        <c:v>0</c:v>
                      </c:pt>
                      <c:pt idx="24">
                        <c:v>0</c:v>
                      </c:pt>
                      <c:pt idx="25">
                        <c:v>0</c:v>
                      </c:pt>
                      <c:pt idx="26">
                        <c:v>0</c:v>
                      </c:pt>
                      <c:pt idx="27">
                        <c:v>0</c:v>
                      </c:pt>
                      <c:pt idx="28">
                        <c:v>0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7-1FD2-47F2-A31A-D1076F5C774A}"/>
                  </c:ext>
                </c:extLst>
              </c15:ser>
            </c15:filteredBarSeries>
          </c:ext>
        </c:extLst>
      </c:barChart>
      <c:catAx>
        <c:axId val="5670804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67080760"/>
        <c:crosses val="autoZero"/>
        <c:auto val="1"/>
        <c:lblAlgn val="ctr"/>
        <c:lblOffset val="100"/>
        <c:noMultiLvlLbl val="0"/>
      </c:catAx>
      <c:valAx>
        <c:axId val="567080760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5670804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8638266713080557"/>
          <c:y val="0.78878313188192672"/>
          <c:w val="0.36544632109225444"/>
          <c:h val="7.812554680664916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>
        <c:manualLayout>
          <c:layoutTarget val="inner"/>
          <c:xMode val="edge"/>
          <c:yMode val="edge"/>
          <c:x val="6.2449799327173004E-2"/>
          <c:y val="8.6821914300606221E-2"/>
          <c:w val="0.92422915250334026"/>
          <c:h val="0.48190306856804188"/>
        </c:manualLayout>
      </c:layout>
      <c:barChart>
        <c:barDir val="col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2">
                    <a:tint val="48000"/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tint val="48000"/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tint val="48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'округа 2018-2026'!$B$3:$B$14</c:f>
              <c:strCache>
                <c:ptCount val="12"/>
                <c:pt idx="0">
                  <c:v>Ростов-на-Дону</c:v>
                </c:pt>
                <c:pt idx="1">
                  <c:v>Новочеркасск</c:v>
                </c:pt>
                <c:pt idx="2">
                  <c:v>Батайск</c:v>
                </c:pt>
                <c:pt idx="3">
                  <c:v>Волгодонск</c:v>
                </c:pt>
                <c:pt idx="4">
                  <c:v>Зверево</c:v>
                </c:pt>
                <c:pt idx="5">
                  <c:v>Шахты</c:v>
                </c:pt>
                <c:pt idx="6">
                  <c:v>Донецк</c:v>
                </c:pt>
                <c:pt idx="7">
                  <c:v>Азов</c:v>
                </c:pt>
                <c:pt idx="8">
                  <c:v>Таганрог</c:v>
                </c:pt>
                <c:pt idx="9">
                  <c:v>Каменск-Шахтинский</c:v>
                </c:pt>
                <c:pt idx="10">
                  <c:v>Новошахтинск</c:v>
                </c:pt>
                <c:pt idx="11">
                  <c:v>Гуково</c:v>
                </c:pt>
              </c:strCache>
            </c:strRef>
          </c:cat>
          <c:val>
            <c:numRef>
              <c:f>'округа 2018-2026'!$C$3:$C$14</c:f>
            </c:numRef>
          </c:val>
          <c:extLst>
            <c:ext xmlns:c16="http://schemas.microsoft.com/office/drawing/2014/chart" uri="{C3380CC4-5D6E-409C-BE32-E72D297353CC}">
              <c16:uniqueId val="{00000000-F980-4A3F-BDE6-EA19F696F014}"/>
            </c:ext>
          </c:extLst>
        </c:ser>
        <c:ser>
          <c:idx val="1"/>
          <c:order val="1"/>
          <c:spPr>
            <a:gradFill rotWithShape="1">
              <a:gsLst>
                <a:gs pos="0">
                  <a:schemeClr val="accent2">
                    <a:tint val="65000"/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tint val="65000"/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tint val="65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'округа 2018-2026'!$B$3:$B$14</c:f>
              <c:strCache>
                <c:ptCount val="12"/>
                <c:pt idx="0">
                  <c:v>Ростов-на-Дону</c:v>
                </c:pt>
                <c:pt idx="1">
                  <c:v>Новочеркасск</c:v>
                </c:pt>
                <c:pt idx="2">
                  <c:v>Батайск</c:v>
                </c:pt>
                <c:pt idx="3">
                  <c:v>Волгодонск</c:v>
                </c:pt>
                <c:pt idx="4">
                  <c:v>Зверево</c:v>
                </c:pt>
                <c:pt idx="5">
                  <c:v>Шахты</c:v>
                </c:pt>
                <c:pt idx="6">
                  <c:v>Донецк</c:v>
                </c:pt>
                <c:pt idx="7">
                  <c:v>Азов</c:v>
                </c:pt>
                <c:pt idx="8">
                  <c:v>Таганрог</c:v>
                </c:pt>
                <c:pt idx="9">
                  <c:v>Каменск-Шахтинский</c:v>
                </c:pt>
                <c:pt idx="10">
                  <c:v>Новошахтинск</c:v>
                </c:pt>
                <c:pt idx="11">
                  <c:v>Гуково</c:v>
                </c:pt>
              </c:strCache>
            </c:strRef>
          </c:cat>
          <c:val>
            <c:numRef>
              <c:f>'округа 2018-2026'!$D$3:$D$14</c:f>
            </c:numRef>
          </c:val>
          <c:extLst>
            <c:ext xmlns:c16="http://schemas.microsoft.com/office/drawing/2014/chart" uri="{C3380CC4-5D6E-409C-BE32-E72D297353CC}">
              <c16:uniqueId val="{00000001-F980-4A3F-BDE6-EA19F696F014}"/>
            </c:ext>
          </c:extLst>
        </c:ser>
        <c:ser>
          <c:idx val="2"/>
          <c:order val="2"/>
          <c:spPr>
            <a:gradFill rotWithShape="1">
              <a:gsLst>
                <a:gs pos="0">
                  <a:schemeClr val="accent2">
                    <a:tint val="83000"/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tint val="83000"/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tint val="83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numFmt formatCode="General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'округа 2018-2026'!$B$3:$B$14</c:f>
              <c:strCache>
                <c:ptCount val="12"/>
                <c:pt idx="0">
                  <c:v>Ростов-на-Дону</c:v>
                </c:pt>
                <c:pt idx="1">
                  <c:v>Новочеркасск</c:v>
                </c:pt>
                <c:pt idx="2">
                  <c:v>Батайск</c:v>
                </c:pt>
                <c:pt idx="3">
                  <c:v>Волгодонск</c:v>
                </c:pt>
                <c:pt idx="4">
                  <c:v>Зверево</c:v>
                </c:pt>
                <c:pt idx="5">
                  <c:v>Шахты</c:v>
                </c:pt>
                <c:pt idx="6">
                  <c:v>Донецк</c:v>
                </c:pt>
                <c:pt idx="7">
                  <c:v>Азов</c:v>
                </c:pt>
                <c:pt idx="8">
                  <c:v>Таганрог</c:v>
                </c:pt>
                <c:pt idx="9">
                  <c:v>Каменск-Шахтинский</c:v>
                </c:pt>
                <c:pt idx="10">
                  <c:v>Новошахтинск</c:v>
                </c:pt>
                <c:pt idx="11">
                  <c:v>Гуково</c:v>
                </c:pt>
              </c:strCache>
            </c:strRef>
          </c:cat>
          <c:val>
            <c:numRef>
              <c:f>'округа 2018-2026'!$E$3:$E$14</c:f>
            </c:numRef>
          </c:val>
          <c:extLst>
            <c:ext xmlns:c16="http://schemas.microsoft.com/office/drawing/2014/chart" uri="{C3380CC4-5D6E-409C-BE32-E72D297353CC}">
              <c16:uniqueId val="{00000002-F980-4A3F-BDE6-EA19F696F014}"/>
            </c:ext>
          </c:extLst>
        </c:ser>
        <c:ser>
          <c:idx val="3"/>
          <c:order val="3"/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'округа 2018-2026'!$B$3:$B$14</c:f>
              <c:strCache>
                <c:ptCount val="12"/>
                <c:pt idx="0">
                  <c:v>Ростов-на-Дону</c:v>
                </c:pt>
                <c:pt idx="1">
                  <c:v>Новочеркасск</c:v>
                </c:pt>
                <c:pt idx="2">
                  <c:v>Батайск</c:v>
                </c:pt>
                <c:pt idx="3">
                  <c:v>Волгодонск</c:v>
                </c:pt>
                <c:pt idx="4">
                  <c:v>Зверево</c:v>
                </c:pt>
                <c:pt idx="5">
                  <c:v>Шахты</c:v>
                </c:pt>
                <c:pt idx="6">
                  <c:v>Донецк</c:v>
                </c:pt>
                <c:pt idx="7">
                  <c:v>Азов</c:v>
                </c:pt>
                <c:pt idx="8">
                  <c:v>Таганрог</c:v>
                </c:pt>
                <c:pt idx="9">
                  <c:v>Каменск-Шахтинский</c:v>
                </c:pt>
                <c:pt idx="10">
                  <c:v>Новошахтинск</c:v>
                </c:pt>
                <c:pt idx="11">
                  <c:v>Гуково</c:v>
                </c:pt>
              </c:strCache>
            </c:strRef>
          </c:cat>
          <c:val>
            <c:numRef>
              <c:f>'округа 2018-2026'!$F$3:$F$14</c:f>
            </c:numRef>
          </c:val>
          <c:extLst>
            <c:ext xmlns:c16="http://schemas.microsoft.com/office/drawing/2014/chart" uri="{C3380CC4-5D6E-409C-BE32-E72D297353CC}">
              <c16:uniqueId val="{00000003-F980-4A3F-BDE6-EA19F696F014}"/>
            </c:ext>
          </c:extLst>
        </c:ser>
        <c:ser>
          <c:idx val="5"/>
          <c:order val="5"/>
          <c:spPr>
            <a:gradFill rotWithShape="1">
              <a:gsLst>
                <a:gs pos="0">
                  <a:schemeClr val="accent2">
                    <a:shade val="65000"/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hade val="65000"/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shade val="65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'округа 2018-2026'!$B$3:$B$14</c:f>
              <c:strCache>
                <c:ptCount val="12"/>
                <c:pt idx="0">
                  <c:v>Ростов-на-Дону</c:v>
                </c:pt>
                <c:pt idx="1">
                  <c:v>Новочеркасск</c:v>
                </c:pt>
                <c:pt idx="2">
                  <c:v>Батайск</c:v>
                </c:pt>
                <c:pt idx="3">
                  <c:v>Волгодонск</c:v>
                </c:pt>
                <c:pt idx="4">
                  <c:v>Зверево</c:v>
                </c:pt>
                <c:pt idx="5">
                  <c:v>Шахты</c:v>
                </c:pt>
                <c:pt idx="6">
                  <c:v>Донецк</c:v>
                </c:pt>
                <c:pt idx="7">
                  <c:v>Азов</c:v>
                </c:pt>
                <c:pt idx="8">
                  <c:v>Таганрог</c:v>
                </c:pt>
                <c:pt idx="9">
                  <c:v>Каменск-Шахтинский</c:v>
                </c:pt>
                <c:pt idx="10">
                  <c:v>Новошахтинск</c:v>
                </c:pt>
                <c:pt idx="11">
                  <c:v>Гуково</c:v>
                </c:pt>
              </c:strCache>
            </c:strRef>
          </c:cat>
          <c:val>
            <c:numRef>
              <c:f>'округа 2018-2026'!$H$3:$H$14</c:f>
            </c:numRef>
          </c:val>
          <c:extLst>
            <c:ext xmlns:c16="http://schemas.microsoft.com/office/drawing/2014/chart" uri="{C3380CC4-5D6E-409C-BE32-E72D297353CC}">
              <c16:uniqueId val="{00000005-F980-4A3F-BDE6-EA19F696F014}"/>
            </c:ext>
          </c:extLst>
        </c:ser>
        <c:ser>
          <c:idx val="6"/>
          <c:order val="6"/>
          <c:tx>
            <c:v>2025-2026</c:v>
          </c:tx>
          <c:spPr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accent2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'округа 2018-2026'!$B$3:$B$14</c:f>
              <c:strCache>
                <c:ptCount val="12"/>
                <c:pt idx="0">
                  <c:v>Ростов-на-Дону</c:v>
                </c:pt>
                <c:pt idx="1">
                  <c:v>Новочеркасск</c:v>
                </c:pt>
                <c:pt idx="2">
                  <c:v>Батайск</c:v>
                </c:pt>
                <c:pt idx="3">
                  <c:v>Волгодонск</c:v>
                </c:pt>
                <c:pt idx="4">
                  <c:v>Зверево</c:v>
                </c:pt>
                <c:pt idx="5">
                  <c:v>Шахты</c:v>
                </c:pt>
                <c:pt idx="6">
                  <c:v>Донецк</c:v>
                </c:pt>
                <c:pt idx="7">
                  <c:v>Азов</c:v>
                </c:pt>
                <c:pt idx="8">
                  <c:v>Таганрог</c:v>
                </c:pt>
                <c:pt idx="9">
                  <c:v>Каменск-Шахтинский</c:v>
                </c:pt>
                <c:pt idx="10">
                  <c:v>Новошахтинск</c:v>
                </c:pt>
                <c:pt idx="11">
                  <c:v>Гуково</c:v>
                </c:pt>
              </c:strCache>
              <c:extLst xmlns:c15="http://schemas.microsoft.com/office/drawing/2012/chart"/>
            </c:strRef>
          </c:cat>
          <c:val>
            <c:numRef>
              <c:f>'округа 2018-2026'!$I$3:$I$14</c:f>
              <c:numCache>
                <c:formatCode>General</c:formatCode>
                <c:ptCount val="12"/>
                <c:pt idx="0">
                  <c:v>80</c:v>
                </c:pt>
                <c:pt idx="1">
                  <c:v>12</c:v>
                </c:pt>
                <c:pt idx="2">
                  <c:v>5</c:v>
                </c:pt>
                <c:pt idx="3">
                  <c:v>2</c:v>
                </c:pt>
                <c:pt idx="4">
                  <c:v>0</c:v>
                </c:pt>
                <c:pt idx="5">
                  <c:v>8</c:v>
                </c:pt>
                <c:pt idx="6">
                  <c:v>0</c:v>
                </c:pt>
                <c:pt idx="7">
                  <c:v>4</c:v>
                </c:pt>
                <c:pt idx="8">
                  <c:v>1</c:v>
                </c:pt>
                <c:pt idx="9">
                  <c:v>5</c:v>
                </c:pt>
                <c:pt idx="10">
                  <c:v>1</c:v>
                </c:pt>
                <c:pt idx="11">
                  <c:v>0</c:v>
                </c:pt>
              </c:numCache>
              <c:extLst xmlns:c15="http://schemas.microsoft.com/office/drawing/2012/chart"/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6-F980-4A3F-BDE6-EA19F696F01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456442792"/>
        <c:axId val="456439192"/>
        <c:extLst>
          <c:ext xmlns:c15="http://schemas.microsoft.com/office/drawing/2012/chart" uri="{02D57815-91ED-43cb-92C2-25804820EDAC}">
            <c15:filteredBarSeries>
              <c15:ser>
                <c:idx val="4"/>
                <c:order val="4"/>
                <c:tx>
                  <c:v>2018-2026</c:v>
                </c:tx>
                <c:spPr>
                  <a:gradFill rotWithShape="1">
                    <a:gsLst>
                      <a:gs pos="0">
                        <a:schemeClr val="accent2">
                          <a:shade val="82000"/>
                          <a:satMod val="103000"/>
                          <a:lumMod val="102000"/>
                          <a:tint val="94000"/>
                        </a:schemeClr>
                      </a:gs>
                      <a:gs pos="50000">
                        <a:schemeClr val="accent2">
                          <a:shade val="82000"/>
                          <a:satMod val="110000"/>
                          <a:lumMod val="100000"/>
                          <a:shade val="100000"/>
                        </a:schemeClr>
                      </a:gs>
                      <a:gs pos="100000">
                        <a:schemeClr val="accent2">
                          <a:shade val="82000"/>
                          <a:lumMod val="99000"/>
                          <a:satMod val="120000"/>
                          <a:shade val="78000"/>
                        </a:schemeClr>
                      </a:gs>
                    </a:gsLst>
                    <a:lin ang="5400000" scaled="0"/>
                  </a:gradFill>
                  <a:ln>
                    <a:noFill/>
                  </a:ln>
                  <a:effectLst>
                    <a:outerShdw blurRad="57150" dist="19050" dir="5400000" algn="ctr" rotWithShape="0">
                      <a:srgbClr val="000000">
                        <a:alpha val="63000"/>
                      </a:srgbClr>
                    </a:outerShdw>
                  </a:effectLst>
                </c:spPr>
                <c:invertIfNegative val="0"/>
                <c:dLbls>
                  <c:numFmt formatCode="General" sourceLinked="0"/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100" b="1" i="0" u="none" strike="noStrike" kern="1200" baseline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ru-RU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'округа 2018-2026'!$B$3:$B$14</c15:sqref>
                        </c15:formulaRef>
                      </c:ext>
                    </c:extLst>
                    <c:strCache>
                      <c:ptCount val="12"/>
                      <c:pt idx="0">
                        <c:v>Ростов-на-Дону</c:v>
                      </c:pt>
                      <c:pt idx="1">
                        <c:v>Новочеркасск</c:v>
                      </c:pt>
                      <c:pt idx="2">
                        <c:v>Батайск</c:v>
                      </c:pt>
                      <c:pt idx="3">
                        <c:v>Волгодонск</c:v>
                      </c:pt>
                      <c:pt idx="4">
                        <c:v>Зверево</c:v>
                      </c:pt>
                      <c:pt idx="5">
                        <c:v>Шахты</c:v>
                      </c:pt>
                      <c:pt idx="6">
                        <c:v>Донецк</c:v>
                      </c:pt>
                      <c:pt idx="7">
                        <c:v>Азов</c:v>
                      </c:pt>
                      <c:pt idx="8">
                        <c:v>Таганрог</c:v>
                      </c:pt>
                      <c:pt idx="9">
                        <c:v>Каменск-Шахтинский</c:v>
                      </c:pt>
                      <c:pt idx="10">
                        <c:v>Новошахтинск</c:v>
                      </c:pt>
                      <c:pt idx="11">
                        <c:v>Гуково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'округа 2018-2026'!$G$3:$G$14</c15:sqref>
                        </c15:formulaRef>
                      </c:ext>
                    </c:extLst>
                    <c:numCache>
                      <c:formatCode>General</c:formatCode>
                      <c:ptCount val="12"/>
                      <c:pt idx="0">
                        <c:v>276</c:v>
                      </c:pt>
                      <c:pt idx="1">
                        <c:v>34</c:v>
                      </c:pt>
                      <c:pt idx="2">
                        <c:v>28</c:v>
                      </c:pt>
                      <c:pt idx="3">
                        <c:v>25</c:v>
                      </c:pt>
                      <c:pt idx="4">
                        <c:v>16</c:v>
                      </c:pt>
                      <c:pt idx="5">
                        <c:v>16</c:v>
                      </c:pt>
                      <c:pt idx="6">
                        <c:v>11</c:v>
                      </c:pt>
                      <c:pt idx="7">
                        <c:v>12</c:v>
                      </c:pt>
                      <c:pt idx="8">
                        <c:v>7</c:v>
                      </c:pt>
                      <c:pt idx="9">
                        <c:v>6</c:v>
                      </c:pt>
                      <c:pt idx="10">
                        <c:v>4</c:v>
                      </c:pt>
                      <c:pt idx="11">
                        <c:v>1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4-F980-4A3F-BDE6-EA19F696F014}"/>
                  </c:ext>
                </c:extLst>
              </c15:ser>
            </c15:filteredBarSeries>
          </c:ext>
        </c:extLst>
      </c:barChart>
      <c:catAx>
        <c:axId val="4564427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56439192"/>
        <c:crosses val="autoZero"/>
        <c:auto val="1"/>
        <c:lblAlgn val="ctr"/>
        <c:lblOffset val="100"/>
        <c:noMultiLvlLbl val="0"/>
      </c:catAx>
      <c:valAx>
        <c:axId val="45643919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4564427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1785251180304257"/>
          <c:y val="0.90023280716913245"/>
          <c:w val="0.64095187122573882"/>
          <c:h val="6.91530211217052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7561288903796152E-2"/>
          <c:y val="0.1944917381983762"/>
          <c:w val="0.90812903698734626"/>
          <c:h val="0.35764018840362821"/>
        </c:manualLayout>
      </c:layout>
      <c:barChart>
        <c:barDir val="col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'районы 2025-2026'!$B$3:$B$31</c:f>
              <c:strCache>
                <c:ptCount val="29"/>
                <c:pt idx="0">
                  <c:v>Аксайский </c:v>
                </c:pt>
                <c:pt idx="1">
                  <c:v>Сальский </c:v>
                </c:pt>
                <c:pt idx="2">
                  <c:v>Цимлянский </c:v>
                </c:pt>
                <c:pt idx="3">
                  <c:v>Белокалитвинский </c:v>
                </c:pt>
                <c:pt idx="4">
                  <c:v>Миллеровский </c:v>
                </c:pt>
                <c:pt idx="5">
                  <c:v>Пролетарский </c:v>
                </c:pt>
                <c:pt idx="6">
                  <c:v>Азовский</c:v>
                </c:pt>
                <c:pt idx="7">
                  <c:v>Зерноградский </c:v>
                </c:pt>
                <c:pt idx="8">
                  <c:v>Мартыновский</c:v>
                </c:pt>
                <c:pt idx="9">
                  <c:v>Матвеево-Курганский </c:v>
                </c:pt>
                <c:pt idx="10">
                  <c:v>Тацинский </c:v>
                </c:pt>
                <c:pt idx="11">
                  <c:v>Морозовский </c:v>
                </c:pt>
                <c:pt idx="12">
                  <c:v>Шолоховский </c:v>
                </c:pt>
                <c:pt idx="13">
                  <c:v>Октябрьский </c:v>
                </c:pt>
                <c:pt idx="14">
                  <c:v>Целинский </c:v>
                </c:pt>
                <c:pt idx="15">
                  <c:v>Егорлыкский </c:v>
                </c:pt>
                <c:pt idx="16">
                  <c:v>Каменский </c:v>
                </c:pt>
                <c:pt idx="17">
                  <c:v>Константиновский </c:v>
                </c:pt>
                <c:pt idx="18">
                  <c:v>Мясниковский </c:v>
                </c:pt>
                <c:pt idx="19">
                  <c:v>Обливский </c:v>
                </c:pt>
                <c:pt idx="20">
                  <c:v>Родионо-Несветайский</c:v>
                </c:pt>
                <c:pt idx="21">
                  <c:v>Волгодонской</c:v>
                </c:pt>
                <c:pt idx="22">
                  <c:v>Песчанокопский</c:v>
                </c:pt>
                <c:pt idx="23">
                  <c:v>Тарасовский </c:v>
                </c:pt>
                <c:pt idx="24">
                  <c:v>Дубовский </c:v>
                </c:pt>
                <c:pt idx="25">
                  <c:v>Куйбышевский </c:v>
                </c:pt>
                <c:pt idx="26">
                  <c:v>Неклиновский </c:v>
                </c:pt>
                <c:pt idx="27">
                  <c:v>Семикаракорский</c:v>
                </c:pt>
                <c:pt idx="28">
                  <c:v>Усть-Донецкий</c:v>
                </c:pt>
              </c:strCache>
              <c:extLst/>
            </c:strRef>
          </c:cat>
          <c:val>
            <c:numRef>
              <c:f>'районы 2025-2026'!$C$3:$C$31</c:f>
              <c:extLst/>
            </c:numRef>
          </c:val>
          <c:extLst>
            <c:ext xmlns:c16="http://schemas.microsoft.com/office/drawing/2014/chart" uri="{C3380CC4-5D6E-409C-BE32-E72D297353CC}">
              <c16:uniqueId val="{00000000-1FD2-47F2-A31A-D1076F5C774A}"/>
            </c:ext>
          </c:extLst>
        </c:ser>
        <c:ser>
          <c:idx val="1"/>
          <c:order val="1"/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'районы 2025-2026'!$B$3:$B$31</c:f>
              <c:strCache>
                <c:ptCount val="29"/>
                <c:pt idx="0">
                  <c:v>Аксайский </c:v>
                </c:pt>
                <c:pt idx="1">
                  <c:v>Сальский </c:v>
                </c:pt>
                <c:pt idx="2">
                  <c:v>Цимлянский </c:v>
                </c:pt>
                <c:pt idx="3">
                  <c:v>Белокалитвинский </c:v>
                </c:pt>
                <c:pt idx="4">
                  <c:v>Миллеровский </c:v>
                </c:pt>
                <c:pt idx="5">
                  <c:v>Пролетарский </c:v>
                </c:pt>
                <c:pt idx="6">
                  <c:v>Азовский</c:v>
                </c:pt>
                <c:pt idx="7">
                  <c:v>Зерноградский </c:v>
                </c:pt>
                <c:pt idx="8">
                  <c:v>Мартыновский</c:v>
                </c:pt>
                <c:pt idx="9">
                  <c:v>Матвеево-Курганский </c:v>
                </c:pt>
                <c:pt idx="10">
                  <c:v>Тацинский </c:v>
                </c:pt>
                <c:pt idx="11">
                  <c:v>Морозовский </c:v>
                </c:pt>
                <c:pt idx="12">
                  <c:v>Шолоховский </c:v>
                </c:pt>
                <c:pt idx="13">
                  <c:v>Октябрьский </c:v>
                </c:pt>
                <c:pt idx="14">
                  <c:v>Целинский </c:v>
                </c:pt>
                <c:pt idx="15">
                  <c:v>Егорлыкский </c:v>
                </c:pt>
                <c:pt idx="16">
                  <c:v>Каменский </c:v>
                </c:pt>
                <c:pt idx="17">
                  <c:v>Константиновский </c:v>
                </c:pt>
                <c:pt idx="18">
                  <c:v>Мясниковский </c:v>
                </c:pt>
                <c:pt idx="19">
                  <c:v>Обливский </c:v>
                </c:pt>
                <c:pt idx="20">
                  <c:v>Родионо-Несветайский</c:v>
                </c:pt>
                <c:pt idx="21">
                  <c:v>Волгодонской</c:v>
                </c:pt>
                <c:pt idx="22">
                  <c:v>Песчанокопский</c:v>
                </c:pt>
                <c:pt idx="23">
                  <c:v>Тарасовский </c:v>
                </c:pt>
                <c:pt idx="24">
                  <c:v>Дубовский </c:v>
                </c:pt>
                <c:pt idx="25">
                  <c:v>Куйбышевский </c:v>
                </c:pt>
                <c:pt idx="26">
                  <c:v>Неклиновский </c:v>
                </c:pt>
                <c:pt idx="27">
                  <c:v>Семикаракорский</c:v>
                </c:pt>
                <c:pt idx="28">
                  <c:v>Усть-Донецкий</c:v>
                </c:pt>
              </c:strCache>
              <c:extLst/>
            </c:strRef>
          </c:cat>
          <c:val>
            <c:numRef>
              <c:f>'районы 2025-2026'!$D$3:$D$31</c:f>
              <c:extLst/>
            </c:numRef>
          </c:val>
          <c:extLst>
            <c:ext xmlns:c16="http://schemas.microsoft.com/office/drawing/2014/chart" uri="{C3380CC4-5D6E-409C-BE32-E72D297353CC}">
              <c16:uniqueId val="{00000001-1FD2-47F2-A31A-D1076F5C774A}"/>
            </c:ext>
          </c:extLst>
        </c:ser>
        <c:ser>
          <c:idx val="2"/>
          <c:order val="2"/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'районы 2025-2026'!$B$3:$B$31</c:f>
              <c:strCache>
                <c:ptCount val="29"/>
                <c:pt idx="0">
                  <c:v>Аксайский </c:v>
                </c:pt>
                <c:pt idx="1">
                  <c:v>Сальский </c:v>
                </c:pt>
                <c:pt idx="2">
                  <c:v>Цимлянский </c:v>
                </c:pt>
                <c:pt idx="3">
                  <c:v>Белокалитвинский </c:v>
                </c:pt>
                <c:pt idx="4">
                  <c:v>Миллеровский </c:v>
                </c:pt>
                <c:pt idx="5">
                  <c:v>Пролетарский </c:v>
                </c:pt>
                <c:pt idx="6">
                  <c:v>Азовский</c:v>
                </c:pt>
                <c:pt idx="7">
                  <c:v>Зерноградский </c:v>
                </c:pt>
                <c:pt idx="8">
                  <c:v>Мартыновский</c:v>
                </c:pt>
                <c:pt idx="9">
                  <c:v>Матвеево-Курганский </c:v>
                </c:pt>
                <c:pt idx="10">
                  <c:v>Тацинский </c:v>
                </c:pt>
                <c:pt idx="11">
                  <c:v>Морозовский </c:v>
                </c:pt>
                <c:pt idx="12">
                  <c:v>Шолоховский </c:v>
                </c:pt>
                <c:pt idx="13">
                  <c:v>Октябрьский </c:v>
                </c:pt>
                <c:pt idx="14">
                  <c:v>Целинский </c:v>
                </c:pt>
                <c:pt idx="15">
                  <c:v>Егорлыкский </c:v>
                </c:pt>
                <c:pt idx="16">
                  <c:v>Каменский </c:v>
                </c:pt>
                <c:pt idx="17">
                  <c:v>Константиновский </c:v>
                </c:pt>
                <c:pt idx="18">
                  <c:v>Мясниковский </c:v>
                </c:pt>
                <c:pt idx="19">
                  <c:v>Обливский </c:v>
                </c:pt>
                <c:pt idx="20">
                  <c:v>Родионо-Несветайский</c:v>
                </c:pt>
                <c:pt idx="21">
                  <c:v>Волгодонской</c:v>
                </c:pt>
                <c:pt idx="22">
                  <c:v>Песчанокопский</c:v>
                </c:pt>
                <c:pt idx="23">
                  <c:v>Тарасовский </c:v>
                </c:pt>
                <c:pt idx="24">
                  <c:v>Дубовский </c:v>
                </c:pt>
                <c:pt idx="25">
                  <c:v>Куйбышевский </c:v>
                </c:pt>
                <c:pt idx="26">
                  <c:v>Неклиновский </c:v>
                </c:pt>
                <c:pt idx="27">
                  <c:v>Семикаракорский</c:v>
                </c:pt>
                <c:pt idx="28">
                  <c:v>Усть-Донецкий</c:v>
                </c:pt>
              </c:strCache>
              <c:extLst/>
            </c:strRef>
          </c:cat>
          <c:val>
            <c:numRef>
              <c:f>'районы 2025-2026'!$E$3:$E$31</c:f>
              <c:extLst/>
            </c:numRef>
          </c:val>
          <c:extLst>
            <c:ext xmlns:c16="http://schemas.microsoft.com/office/drawing/2014/chart" uri="{C3380CC4-5D6E-409C-BE32-E72D297353CC}">
              <c16:uniqueId val="{00000002-1FD2-47F2-A31A-D1076F5C774A}"/>
            </c:ext>
          </c:extLst>
        </c:ser>
        <c:ser>
          <c:idx val="3"/>
          <c:order val="3"/>
          <c:spPr>
            <a:gradFill rotWithShape="1">
              <a:gsLst>
                <a:gs pos="0">
                  <a:schemeClr val="accent4"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'районы 2025-2026'!$B$3:$B$31</c:f>
              <c:strCache>
                <c:ptCount val="29"/>
                <c:pt idx="0">
                  <c:v>Аксайский </c:v>
                </c:pt>
                <c:pt idx="1">
                  <c:v>Сальский </c:v>
                </c:pt>
                <c:pt idx="2">
                  <c:v>Цимлянский </c:v>
                </c:pt>
                <c:pt idx="3">
                  <c:v>Белокалитвинский </c:v>
                </c:pt>
                <c:pt idx="4">
                  <c:v>Миллеровский </c:v>
                </c:pt>
                <c:pt idx="5">
                  <c:v>Пролетарский </c:v>
                </c:pt>
                <c:pt idx="6">
                  <c:v>Азовский</c:v>
                </c:pt>
                <c:pt idx="7">
                  <c:v>Зерноградский </c:v>
                </c:pt>
                <c:pt idx="8">
                  <c:v>Мартыновский</c:v>
                </c:pt>
                <c:pt idx="9">
                  <c:v>Матвеево-Курганский </c:v>
                </c:pt>
                <c:pt idx="10">
                  <c:v>Тацинский </c:v>
                </c:pt>
                <c:pt idx="11">
                  <c:v>Морозовский </c:v>
                </c:pt>
                <c:pt idx="12">
                  <c:v>Шолоховский </c:v>
                </c:pt>
                <c:pt idx="13">
                  <c:v>Октябрьский </c:v>
                </c:pt>
                <c:pt idx="14">
                  <c:v>Целинский </c:v>
                </c:pt>
                <c:pt idx="15">
                  <c:v>Егорлыкский </c:v>
                </c:pt>
                <c:pt idx="16">
                  <c:v>Каменский </c:v>
                </c:pt>
                <c:pt idx="17">
                  <c:v>Константиновский </c:v>
                </c:pt>
                <c:pt idx="18">
                  <c:v>Мясниковский </c:v>
                </c:pt>
                <c:pt idx="19">
                  <c:v>Обливский </c:v>
                </c:pt>
                <c:pt idx="20">
                  <c:v>Родионо-Несветайский</c:v>
                </c:pt>
                <c:pt idx="21">
                  <c:v>Волгодонской</c:v>
                </c:pt>
                <c:pt idx="22">
                  <c:v>Песчанокопский</c:v>
                </c:pt>
                <c:pt idx="23">
                  <c:v>Тарасовский </c:v>
                </c:pt>
                <c:pt idx="24">
                  <c:v>Дубовский </c:v>
                </c:pt>
                <c:pt idx="25">
                  <c:v>Куйбышевский </c:v>
                </c:pt>
                <c:pt idx="26">
                  <c:v>Неклиновский </c:v>
                </c:pt>
                <c:pt idx="27">
                  <c:v>Семикаракорский</c:v>
                </c:pt>
                <c:pt idx="28">
                  <c:v>Усть-Донецкий</c:v>
                </c:pt>
              </c:strCache>
              <c:extLst/>
            </c:strRef>
          </c:cat>
          <c:val>
            <c:numRef>
              <c:f>'районы 2025-2026'!$F$3:$F$31</c:f>
              <c:extLst/>
            </c:numRef>
          </c:val>
          <c:extLst>
            <c:ext xmlns:c16="http://schemas.microsoft.com/office/drawing/2014/chart" uri="{C3380CC4-5D6E-409C-BE32-E72D297353CC}">
              <c16:uniqueId val="{00000003-1FD2-47F2-A31A-D1076F5C774A}"/>
            </c:ext>
          </c:extLst>
        </c:ser>
        <c:ser>
          <c:idx val="4"/>
          <c:order val="4"/>
          <c:spPr>
            <a:gradFill rotWithShape="1">
              <a:gsLst>
                <a:gs pos="0">
                  <a:schemeClr val="accent5"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'районы 2025-2026'!$B$3:$B$31</c:f>
              <c:strCache>
                <c:ptCount val="29"/>
                <c:pt idx="0">
                  <c:v>Аксайский </c:v>
                </c:pt>
                <c:pt idx="1">
                  <c:v>Сальский </c:v>
                </c:pt>
                <c:pt idx="2">
                  <c:v>Цимлянский </c:v>
                </c:pt>
                <c:pt idx="3">
                  <c:v>Белокалитвинский </c:v>
                </c:pt>
                <c:pt idx="4">
                  <c:v>Миллеровский </c:v>
                </c:pt>
                <c:pt idx="5">
                  <c:v>Пролетарский </c:v>
                </c:pt>
                <c:pt idx="6">
                  <c:v>Азовский</c:v>
                </c:pt>
                <c:pt idx="7">
                  <c:v>Зерноградский </c:v>
                </c:pt>
                <c:pt idx="8">
                  <c:v>Мартыновский</c:v>
                </c:pt>
                <c:pt idx="9">
                  <c:v>Матвеево-Курганский </c:v>
                </c:pt>
                <c:pt idx="10">
                  <c:v>Тацинский </c:v>
                </c:pt>
                <c:pt idx="11">
                  <c:v>Морозовский </c:v>
                </c:pt>
                <c:pt idx="12">
                  <c:v>Шолоховский </c:v>
                </c:pt>
                <c:pt idx="13">
                  <c:v>Октябрьский </c:v>
                </c:pt>
                <c:pt idx="14">
                  <c:v>Целинский </c:v>
                </c:pt>
                <c:pt idx="15">
                  <c:v>Егорлыкский </c:v>
                </c:pt>
                <c:pt idx="16">
                  <c:v>Каменский </c:v>
                </c:pt>
                <c:pt idx="17">
                  <c:v>Константиновский </c:v>
                </c:pt>
                <c:pt idx="18">
                  <c:v>Мясниковский </c:v>
                </c:pt>
                <c:pt idx="19">
                  <c:v>Обливский </c:v>
                </c:pt>
                <c:pt idx="20">
                  <c:v>Родионо-Несветайский</c:v>
                </c:pt>
                <c:pt idx="21">
                  <c:v>Волгодонской</c:v>
                </c:pt>
                <c:pt idx="22">
                  <c:v>Песчанокопский</c:v>
                </c:pt>
                <c:pt idx="23">
                  <c:v>Тарасовский </c:v>
                </c:pt>
                <c:pt idx="24">
                  <c:v>Дубовский </c:v>
                </c:pt>
                <c:pt idx="25">
                  <c:v>Куйбышевский </c:v>
                </c:pt>
                <c:pt idx="26">
                  <c:v>Неклиновский </c:v>
                </c:pt>
                <c:pt idx="27">
                  <c:v>Семикаракорский</c:v>
                </c:pt>
                <c:pt idx="28">
                  <c:v>Усть-Донецкий</c:v>
                </c:pt>
              </c:strCache>
              <c:extLst/>
            </c:strRef>
          </c:cat>
          <c:val>
            <c:numRef>
              <c:f>'районы 2025-2026'!$G$3:$G$31</c:f>
              <c:extLst/>
            </c:numRef>
          </c:val>
          <c:extLst>
            <c:ext xmlns:c16="http://schemas.microsoft.com/office/drawing/2014/chart" uri="{C3380CC4-5D6E-409C-BE32-E72D297353CC}">
              <c16:uniqueId val="{00000004-1FD2-47F2-A31A-D1076F5C774A}"/>
            </c:ext>
          </c:extLst>
        </c:ser>
        <c:ser>
          <c:idx val="6"/>
          <c:order val="6"/>
          <c:spPr>
            <a:gradFill rotWithShape="1">
              <a:gsLst>
                <a:gs pos="0">
                  <a:schemeClr val="accent1">
                    <a:lumMod val="60000"/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lumMod val="60000"/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60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'районы 2025-2026'!$B$3:$B$31</c:f>
              <c:strCache>
                <c:ptCount val="29"/>
                <c:pt idx="0">
                  <c:v>Аксайский </c:v>
                </c:pt>
                <c:pt idx="1">
                  <c:v>Сальский </c:v>
                </c:pt>
                <c:pt idx="2">
                  <c:v>Цимлянский </c:v>
                </c:pt>
                <c:pt idx="3">
                  <c:v>Белокалитвинский </c:v>
                </c:pt>
                <c:pt idx="4">
                  <c:v>Миллеровский </c:v>
                </c:pt>
                <c:pt idx="5">
                  <c:v>Пролетарский </c:v>
                </c:pt>
                <c:pt idx="6">
                  <c:v>Азовский</c:v>
                </c:pt>
                <c:pt idx="7">
                  <c:v>Зерноградский </c:v>
                </c:pt>
                <c:pt idx="8">
                  <c:v>Мартыновский</c:v>
                </c:pt>
                <c:pt idx="9">
                  <c:v>Матвеево-Курганский </c:v>
                </c:pt>
                <c:pt idx="10">
                  <c:v>Тацинский </c:v>
                </c:pt>
                <c:pt idx="11">
                  <c:v>Морозовский </c:v>
                </c:pt>
                <c:pt idx="12">
                  <c:v>Шолоховский </c:v>
                </c:pt>
                <c:pt idx="13">
                  <c:v>Октябрьский </c:v>
                </c:pt>
                <c:pt idx="14">
                  <c:v>Целинский </c:v>
                </c:pt>
                <c:pt idx="15">
                  <c:v>Егорлыкский </c:v>
                </c:pt>
                <c:pt idx="16">
                  <c:v>Каменский </c:v>
                </c:pt>
                <c:pt idx="17">
                  <c:v>Константиновский </c:v>
                </c:pt>
                <c:pt idx="18">
                  <c:v>Мясниковский </c:v>
                </c:pt>
                <c:pt idx="19">
                  <c:v>Обливский </c:v>
                </c:pt>
                <c:pt idx="20">
                  <c:v>Родионо-Несветайский</c:v>
                </c:pt>
                <c:pt idx="21">
                  <c:v>Волгодонской</c:v>
                </c:pt>
                <c:pt idx="22">
                  <c:v>Песчанокопский</c:v>
                </c:pt>
                <c:pt idx="23">
                  <c:v>Тарасовский </c:v>
                </c:pt>
                <c:pt idx="24">
                  <c:v>Дубовский </c:v>
                </c:pt>
                <c:pt idx="25">
                  <c:v>Куйбышевский </c:v>
                </c:pt>
                <c:pt idx="26">
                  <c:v>Неклиновский </c:v>
                </c:pt>
                <c:pt idx="27">
                  <c:v>Семикаракорский</c:v>
                </c:pt>
                <c:pt idx="28">
                  <c:v>Усть-Донецкий</c:v>
                </c:pt>
              </c:strCache>
              <c:extLst/>
            </c:strRef>
          </c:cat>
          <c:val>
            <c:numRef>
              <c:f>'районы 2025-2026'!$I$3:$I$31</c:f>
              <c:extLst/>
            </c:numRef>
          </c:val>
          <c:extLst>
            <c:ext xmlns:c16="http://schemas.microsoft.com/office/drawing/2014/chart" uri="{C3380CC4-5D6E-409C-BE32-E72D297353CC}">
              <c16:uniqueId val="{00000006-1FD2-47F2-A31A-D1076F5C774A}"/>
            </c:ext>
          </c:extLst>
        </c:ser>
        <c:ser>
          <c:idx val="7"/>
          <c:order val="7"/>
          <c:tx>
            <c:v>2025-2026</c:v>
          </c:tx>
          <c:spPr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accent2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'районы 2025-2026'!$B$3:$B$31</c:f>
              <c:strCache>
                <c:ptCount val="9"/>
                <c:pt idx="0">
                  <c:v>Аксайский </c:v>
                </c:pt>
                <c:pt idx="1">
                  <c:v>Сальский </c:v>
                </c:pt>
                <c:pt idx="2">
                  <c:v>Цимлянский </c:v>
                </c:pt>
                <c:pt idx="3">
                  <c:v>Белокалитвинский </c:v>
                </c:pt>
                <c:pt idx="4">
                  <c:v>Пролетарский </c:v>
                </c:pt>
                <c:pt idx="5">
                  <c:v>Азовский</c:v>
                </c:pt>
                <c:pt idx="6">
                  <c:v>Зерноградский </c:v>
                </c:pt>
                <c:pt idx="7">
                  <c:v>Константиновский </c:v>
                </c:pt>
                <c:pt idx="8">
                  <c:v>Мясниковский </c:v>
                </c:pt>
              </c:strCache>
              <c:extLst xmlns:c15="http://schemas.microsoft.com/office/drawing/2012/chart"/>
            </c:strRef>
          </c:cat>
          <c:val>
            <c:numRef>
              <c:f>'районы 2025-2026'!$J$3:$J$31</c:f>
              <c:numCache>
                <c:formatCode>General</c:formatCode>
                <c:ptCount val="9"/>
                <c:pt idx="0">
                  <c:v>9</c:v>
                </c:pt>
                <c:pt idx="1">
                  <c:v>1</c:v>
                </c:pt>
                <c:pt idx="2">
                  <c:v>2</c:v>
                </c:pt>
                <c:pt idx="3">
                  <c:v>1</c:v>
                </c:pt>
                <c:pt idx="4">
                  <c:v>4</c:v>
                </c:pt>
                <c:pt idx="5">
                  <c:v>7</c:v>
                </c:pt>
                <c:pt idx="6">
                  <c:v>5</c:v>
                </c:pt>
                <c:pt idx="7">
                  <c:v>4</c:v>
                </c:pt>
                <c:pt idx="8">
                  <c:v>3</c:v>
                </c:pt>
              </c:numCache>
              <c:extLst xmlns:c15="http://schemas.microsoft.com/office/drawing/2012/chart"/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7-1FD2-47F2-A31A-D1076F5C774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567080400"/>
        <c:axId val="567080760"/>
        <c:extLst>
          <c:ext xmlns:c15="http://schemas.microsoft.com/office/drawing/2012/chart" uri="{02D57815-91ED-43cb-92C2-25804820EDAC}">
            <c15:filteredBarSeries>
              <c15:ser>
                <c:idx val="5"/>
                <c:order val="5"/>
                <c:tx>
                  <c:v>2018-2026</c:v>
                </c:tx>
                <c:spPr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  <a:effectLst>
                    <a:outerShdw blurRad="57150" dist="19050" dir="5400000" algn="ctr" rotWithShape="0">
                      <a:srgbClr val="000000">
                        <a:alpha val="63000"/>
                      </a:srgbClr>
                    </a:outerShdw>
                  </a:effectLst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100" b="1" i="0" u="none" strike="noStrike" kern="1200" baseline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ru-RU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'районы 2025-2026'!$B$3:$B$31</c15:sqref>
                        </c15:formulaRef>
                      </c:ext>
                    </c:extLst>
                    <c:strCache>
                      <c:ptCount val="9"/>
                      <c:pt idx="0">
                        <c:v>Аксайский </c:v>
                      </c:pt>
                      <c:pt idx="1">
                        <c:v>Сальский </c:v>
                      </c:pt>
                      <c:pt idx="2">
                        <c:v>Цимлянский </c:v>
                      </c:pt>
                      <c:pt idx="3">
                        <c:v>Белокалитвинский </c:v>
                      </c:pt>
                      <c:pt idx="4">
                        <c:v>Пролетарский </c:v>
                      </c:pt>
                      <c:pt idx="5">
                        <c:v>Азовский</c:v>
                      </c:pt>
                      <c:pt idx="6">
                        <c:v>Зерноградский </c:v>
                      </c:pt>
                      <c:pt idx="7">
                        <c:v>Константиновский </c:v>
                      </c:pt>
                      <c:pt idx="8">
                        <c:v>Мясниковский 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'районы 2025-2026'!$H$3:$H$31</c15:sqref>
                        </c15:formulaRef>
                      </c:ext>
                    </c:extLst>
                    <c:numCache>
                      <c:formatCode>General</c:formatCode>
                      <c:ptCount val="9"/>
                      <c:pt idx="0">
                        <c:v>35</c:v>
                      </c:pt>
                      <c:pt idx="1">
                        <c:v>13</c:v>
                      </c:pt>
                      <c:pt idx="2">
                        <c:v>13</c:v>
                      </c:pt>
                      <c:pt idx="3">
                        <c:v>11</c:v>
                      </c:pt>
                      <c:pt idx="4">
                        <c:v>11</c:v>
                      </c:pt>
                      <c:pt idx="5">
                        <c:v>8</c:v>
                      </c:pt>
                      <c:pt idx="6">
                        <c:v>8</c:v>
                      </c:pt>
                      <c:pt idx="7">
                        <c:v>4</c:v>
                      </c:pt>
                      <c:pt idx="8">
                        <c:v>4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5-1FD2-47F2-A31A-D1076F5C774A}"/>
                  </c:ext>
                </c:extLst>
              </c15:ser>
            </c15:filteredBarSeries>
          </c:ext>
        </c:extLst>
      </c:barChart>
      <c:catAx>
        <c:axId val="5670804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67080760"/>
        <c:crosses val="autoZero"/>
        <c:auto val="1"/>
        <c:lblAlgn val="ctr"/>
        <c:lblOffset val="100"/>
        <c:noMultiLvlLbl val="0"/>
      </c:catAx>
      <c:valAx>
        <c:axId val="567080760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5670804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5181843740206109"/>
          <c:y val="0.88625900689654447"/>
          <c:w val="0.36544632109225444"/>
          <c:h val="7.812554680664916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 rot="-840000"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withinLinearReversed" id="22">
  <a:schemeClr val="accent2"/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D4C2C4-4C20-4F8A-9BDF-0B45262E0605}" type="datetimeFigureOut">
              <a:rPr lang="ru-RU" smtClean="0"/>
              <a:t>02.07.2026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1233488"/>
            <a:ext cx="4813300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1" y="4751389"/>
            <a:ext cx="5438775" cy="38877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7363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377363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FC3246-7C1D-4427-8379-317CF6660B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14967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CD3236-65AB-4326-905E-6BE7D0842D3C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51667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CD3236-65AB-4326-905E-6BE7D0842D3C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64519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1BB66-C78E-452D-8620-E754AA99B210}" type="datetimeFigureOut">
              <a:rPr lang="ru-RU" smtClean="0"/>
              <a:t>02.07.2026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2B187-1C83-420F-BE33-5DADCDFF1B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41469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1BB66-C78E-452D-8620-E754AA99B210}" type="datetimeFigureOut">
              <a:rPr lang="ru-RU" smtClean="0"/>
              <a:t>02.07.2026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2B187-1C83-420F-BE33-5DADCDFF1B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20538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1BB66-C78E-452D-8620-E754AA99B210}" type="datetimeFigureOut">
              <a:rPr lang="ru-RU" smtClean="0"/>
              <a:t>02.07.2026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2B187-1C83-420F-BE33-5DADCDFF1B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3900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1BB66-C78E-452D-8620-E754AA99B210}" type="datetimeFigureOut">
              <a:rPr lang="ru-RU" smtClean="0"/>
              <a:t>02.07.2026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2B187-1C83-420F-BE33-5DADCDFF1B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1728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1BB66-C78E-452D-8620-E754AA99B210}" type="datetimeFigureOut">
              <a:rPr lang="ru-RU" smtClean="0"/>
              <a:t>02.07.2026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2B187-1C83-420F-BE33-5DADCDFF1B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36714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1BB66-C78E-452D-8620-E754AA99B210}" type="datetimeFigureOut">
              <a:rPr lang="ru-RU" smtClean="0"/>
              <a:t>02.07.2026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2B187-1C83-420F-BE33-5DADCDFF1B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57660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1BB66-C78E-452D-8620-E754AA99B210}" type="datetimeFigureOut">
              <a:rPr lang="ru-RU" smtClean="0"/>
              <a:t>02.07.2026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2B187-1C83-420F-BE33-5DADCDFF1B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9567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1BB66-C78E-452D-8620-E754AA99B210}" type="datetimeFigureOut">
              <a:rPr lang="ru-RU" smtClean="0"/>
              <a:t>02.07.2026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2B187-1C83-420F-BE33-5DADCDFF1B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08686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1BB66-C78E-452D-8620-E754AA99B210}" type="datetimeFigureOut">
              <a:rPr lang="ru-RU" smtClean="0"/>
              <a:t>02.07.2026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2B187-1C83-420F-BE33-5DADCDFF1B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7307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1BB66-C78E-452D-8620-E754AA99B210}" type="datetimeFigureOut">
              <a:rPr lang="ru-RU" smtClean="0"/>
              <a:t>02.07.2026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2B187-1C83-420F-BE33-5DADCDFF1B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0950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1BB66-C78E-452D-8620-E754AA99B210}" type="datetimeFigureOut">
              <a:rPr lang="ru-RU" smtClean="0"/>
              <a:t>02.07.2026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2B187-1C83-420F-BE33-5DADCDFF1B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76144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C1BB66-C78E-452D-8620-E754AA99B210}" type="datetimeFigureOut">
              <a:rPr lang="ru-RU" smtClean="0"/>
              <a:t>02.07.2026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52B187-1C83-420F-BE33-5DADCDFF1B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901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hyperlink" Target="https://t.me/aorlc161" TargetMode="External"/><Relationship Id="rId7" Type="http://schemas.openxmlformats.org/officeDocument/2006/relationships/hyperlink" Target="http://rlc161.ru/" TargetMode="External"/><Relationship Id="rId12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max.ru/id6163207186_gos" TargetMode="External"/><Relationship Id="rId11" Type="http://schemas.openxmlformats.org/officeDocument/2006/relationships/image" Target="../media/image8.png"/><Relationship Id="rId5" Type="http://schemas.openxmlformats.org/officeDocument/2006/relationships/hyperlink" Target="https://ok.ru/rlcro161" TargetMode="External"/><Relationship Id="rId10" Type="http://schemas.openxmlformats.org/officeDocument/2006/relationships/image" Target="../media/image7.png"/><Relationship Id="rId4" Type="http://schemas.openxmlformats.org/officeDocument/2006/relationships/hyperlink" Target="https://vk.com/rlc161" TargetMode="External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906000" cy="6932645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 sz="975"/>
          </a:p>
        </p:txBody>
      </p:sp>
      <p:sp>
        <p:nvSpPr>
          <p:cNvPr id="19" name="Заголовок 2">
            <a:extLst>
              <a:ext uri="{FF2B5EF4-FFF2-40B4-BE49-F238E27FC236}">
                <a16:creationId xmlns:a16="http://schemas.microsoft.com/office/drawing/2014/main" id="{32E49B40-38EA-B4BC-A5FD-9526115B4600}"/>
              </a:ext>
            </a:extLst>
          </p:cNvPr>
          <p:cNvSpPr txBox="1">
            <a:spLocks/>
          </p:cNvSpPr>
          <p:nvPr/>
        </p:nvSpPr>
        <p:spPr bwMode="auto">
          <a:xfrm>
            <a:off x="1573847" y="439808"/>
            <a:ext cx="7755165" cy="348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9pPr>
          </a:lstStyle>
          <a:p>
            <a:pPr algn="ctr" defTabSz="495330">
              <a:defRPr/>
            </a:pPr>
            <a:r>
              <a:rPr lang="ru-RU" sz="1896" kern="0" dirty="0">
                <a:solidFill>
                  <a:schemeClr val="tx1"/>
                </a:solidFill>
                <a:latin typeface="Arial"/>
                <a:cs typeface="Arial"/>
              </a:rPr>
              <a:t>АО «Региональная лизинговая компания Ростовской области» (АО «РЛК РО»)</a:t>
            </a:r>
          </a:p>
        </p:txBody>
      </p:sp>
      <p:graphicFrame>
        <p:nvGraphicFramePr>
          <p:cNvPr id="22" name="Table 9">
            <a:extLst>
              <a:ext uri="{FF2B5EF4-FFF2-40B4-BE49-F238E27FC236}">
                <a16:creationId xmlns:a16="http://schemas.microsoft.com/office/drawing/2014/main" id="{3A9BE0C2-F27E-6316-4380-39E2FA3F9DC0}"/>
              </a:ext>
            </a:extLst>
          </p:cNvPr>
          <p:cNvGraphicFramePr>
            <a:graphicFrameLocks noGrp="1"/>
          </p:cNvGraphicFramePr>
          <p:nvPr/>
        </p:nvGraphicFramePr>
        <p:xfrm>
          <a:off x="158588" y="963038"/>
          <a:ext cx="9588824" cy="5836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88824">
                  <a:extLst>
                    <a:ext uri="{9D8B030D-6E8A-4147-A177-3AD203B41FA5}">
                      <a16:colId xmlns:a16="http://schemas.microsoft.com/office/drawing/2014/main" val="3261448978"/>
                    </a:ext>
                  </a:extLst>
                </a:gridCol>
              </a:tblGrid>
              <a:tr h="2820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1" kern="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  <a:sym typeface="Wingdings" panose="05000000000000000000" pitchFamily="2" charset="2"/>
                        </a:rPr>
                        <a:t>Создано </a:t>
                      </a:r>
                      <a:r>
                        <a:rPr lang="ru-RU" sz="1700" b="0" kern="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  <a:sym typeface="Wingdings" panose="05000000000000000000" pitchFamily="2" charset="2"/>
                        </a:rPr>
                        <a:t>–</a:t>
                      </a:r>
                      <a:r>
                        <a:rPr lang="ru-RU" sz="1700" b="0" dirty="0">
                          <a:solidFill>
                            <a:schemeClr val="tx1"/>
                          </a:solidFill>
                          <a:latin typeface="+mn-lt"/>
                          <a:sym typeface="Wingdings" panose="05000000000000000000" pitchFamily="2" charset="2"/>
                        </a:rPr>
                        <a:t> в 2017 году постановлением Правительства Ростовской области № 714 от 25.10.2017    </a:t>
                      </a:r>
                      <a:endParaRPr kumimoji="0" lang="ru-RU" sz="1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9530" marR="49530" marT="24765" marB="247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4912654"/>
                  </a:ext>
                </a:extLst>
              </a:tr>
              <a:tr h="2820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1" kern="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  <a:sym typeface="Wingdings" panose="05000000000000000000" pitchFamily="2" charset="2"/>
                        </a:rPr>
                        <a:t>Учредитель</a:t>
                      </a:r>
                      <a:r>
                        <a:rPr lang="ru-RU" sz="1700" b="1" dirty="0">
                          <a:solidFill>
                            <a:schemeClr val="tx1"/>
                          </a:solidFill>
                          <a:latin typeface="+mn-lt"/>
                          <a:sym typeface="Wingdings" panose="05000000000000000000" pitchFamily="2" charset="2"/>
                        </a:rPr>
                        <a:t> </a:t>
                      </a:r>
                      <a:r>
                        <a:rPr lang="ru-RU" sz="1650" b="0" kern="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  <a:sym typeface="Wingdings" panose="05000000000000000000" pitchFamily="2" charset="2"/>
                        </a:rPr>
                        <a:t>– </a:t>
                      </a:r>
                      <a:r>
                        <a:rPr lang="ru-RU" sz="1650" b="0" dirty="0">
                          <a:solidFill>
                            <a:schemeClr val="tx1"/>
                          </a:solidFill>
                          <a:latin typeface="+mn-lt"/>
                          <a:sym typeface="Wingdings" panose="05000000000000000000" pitchFamily="2" charset="2"/>
                        </a:rPr>
                        <a:t>Ростовская  область в лице Министерства экономического развития Ростовской области</a:t>
                      </a:r>
                      <a:endParaRPr lang="ru-RU" sz="165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49530" marR="49530" marT="24765" marB="247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24344481"/>
                  </a:ext>
                </a:extLst>
              </a:tr>
              <a:tr h="2820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1" kern="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  <a:sym typeface="Wingdings" panose="05000000000000000000" pitchFamily="2" charset="2"/>
                        </a:rPr>
                        <a:t>Уставной капитал </a:t>
                      </a:r>
                      <a:r>
                        <a:rPr lang="ru-RU" sz="1700" b="0" dirty="0">
                          <a:solidFill>
                            <a:schemeClr val="tx1"/>
                          </a:solidFill>
                          <a:latin typeface="+mn-lt"/>
                          <a:sym typeface="Wingdings" panose="05000000000000000000" pitchFamily="2" charset="2"/>
                        </a:rPr>
                        <a:t>–  716,25 млн. рублей</a:t>
                      </a:r>
                      <a:endParaRPr lang="en-US" sz="1700" b="0" i="1" dirty="0">
                        <a:solidFill>
                          <a:schemeClr val="tx1"/>
                        </a:solidFill>
                      </a:endParaRPr>
                    </a:p>
                  </a:txBody>
                  <a:tcPr marL="49530" marR="49530" marT="24765" marB="247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09969765"/>
                  </a:ext>
                </a:extLst>
              </a:tr>
              <a:tr h="51875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1" kern="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  <a:sym typeface="Wingdings" panose="05000000000000000000" pitchFamily="2" charset="2"/>
                        </a:rPr>
                        <a:t>Деятельность</a:t>
                      </a:r>
                      <a:r>
                        <a:rPr lang="ru-RU" sz="1700" b="1" dirty="0">
                          <a:solidFill>
                            <a:schemeClr val="tx1"/>
                          </a:solidFill>
                          <a:latin typeface="+mn-lt"/>
                          <a:sym typeface="Wingdings" panose="05000000000000000000" pitchFamily="2" charset="2"/>
                        </a:rPr>
                        <a:t> </a:t>
                      </a:r>
                      <a:r>
                        <a:rPr lang="ru-RU" sz="1700" b="0" dirty="0">
                          <a:solidFill>
                            <a:schemeClr val="tx1"/>
                          </a:solidFill>
                          <a:latin typeface="+mn-lt"/>
                          <a:sym typeface="Wingdings" panose="05000000000000000000" pitchFamily="2" charset="2"/>
                        </a:rPr>
                        <a:t>– приобретение и передача в лизинг на льготных условиях основных средств ЮЛ и ИП, зарегистрированным на территории  Ростовской области и состоящим в реестре субъектов МСП</a:t>
                      </a:r>
                      <a:endParaRPr lang="ru-RU" sz="17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49530" marR="49530" marT="24765" marB="247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0209207"/>
                  </a:ext>
                </a:extLst>
              </a:tr>
              <a:tr h="146574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1" kern="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  <a:sym typeface="Wingdings" panose="05000000000000000000" pitchFamily="2" charset="2"/>
                        </a:rPr>
                        <a:t>Предметы лизинга </a:t>
                      </a:r>
                      <a:endParaRPr lang="ru-RU" sz="1700" b="1" kern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/>
                        <a:sym typeface="Wingdings" panose="05000000000000000000" pitchFamily="2" charset="2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0" dirty="0">
                          <a:solidFill>
                            <a:schemeClr val="tx1"/>
                          </a:solidFill>
                          <a:latin typeface="+mn-lt"/>
                          <a:sym typeface="Wingdings" panose="05000000000000000000" pitchFamily="2" charset="2"/>
                        </a:rPr>
                        <a:t>1. Новое оборудование </a:t>
                      </a:r>
                      <a:r>
                        <a:rPr lang="ru-RU" sz="1700" b="0" dirty="0">
                          <a:solidFill>
                            <a:schemeClr val="tx1"/>
                          </a:solidFill>
                          <a:latin typeface="+mn-lt"/>
                        </a:rPr>
                        <a:t>российского и иностранного производства                          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0" dirty="0">
                          <a:solidFill>
                            <a:schemeClr val="tx1"/>
                          </a:solidFill>
                          <a:latin typeface="+mn-lt"/>
                        </a:rPr>
                        <a:t>2</a:t>
                      </a:r>
                      <a:r>
                        <a:rPr lang="ru-RU" sz="17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Транспортные средства новые и с пробегом (не старше 3-х лет) – к</a:t>
                      </a:r>
                      <a:r>
                        <a:rPr lang="ru-RU" sz="1700" b="0" kern="0" dirty="0">
                          <a:solidFill>
                            <a:schemeClr val="tx1"/>
                          </a:solidFill>
                          <a:latin typeface="+mn-lt"/>
                        </a:rPr>
                        <a:t>оммерческий транспорт, спецтехника, сельхозтехника российского и иностранного производства, легковой транспорт российского производства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0" kern="0" dirty="0">
                          <a:solidFill>
                            <a:schemeClr val="tx1"/>
                          </a:solidFill>
                          <a:latin typeface="+mn-lt"/>
                        </a:rPr>
                        <a:t>3</a:t>
                      </a:r>
                      <a:r>
                        <a:rPr lang="ru-RU" sz="1700" b="0" dirty="0">
                          <a:solidFill>
                            <a:schemeClr val="tx1"/>
                          </a:solidFill>
                          <a:latin typeface="+mn-lt"/>
                        </a:rPr>
                        <a:t>. Н</a:t>
                      </a:r>
                      <a:r>
                        <a:rPr lang="ru-RU" sz="17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едвижимость - складская и производственная коммерческая</a:t>
                      </a:r>
                      <a:endParaRPr lang="en-US" sz="1700" b="0" i="1" dirty="0">
                        <a:solidFill>
                          <a:schemeClr val="tx1"/>
                        </a:solidFill>
                      </a:endParaRPr>
                    </a:p>
                  </a:txBody>
                  <a:tcPr marL="49530" marR="49530" marT="24765" marB="247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32608532"/>
                  </a:ext>
                </a:extLst>
              </a:tr>
              <a:tr h="2820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1" kern="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  <a:sym typeface="Wingdings" panose="05000000000000000000" pitchFamily="2" charset="2"/>
                        </a:rPr>
                        <a:t>Исполнительный орган </a:t>
                      </a:r>
                      <a:r>
                        <a:rPr lang="ru-RU" sz="1700" b="0" dirty="0">
                          <a:solidFill>
                            <a:schemeClr val="tx1"/>
                          </a:solidFill>
                          <a:latin typeface="+mn-lt"/>
                          <a:sym typeface="Wingdings" panose="05000000000000000000" pitchFamily="2" charset="2"/>
                        </a:rPr>
                        <a:t>– генеральный директор</a:t>
                      </a:r>
                      <a:endParaRPr lang="ru-RU" sz="17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49530" marR="49530" marT="24765" marB="247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7046154"/>
                  </a:ext>
                </a:extLst>
              </a:tr>
              <a:tr h="75550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1" kern="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  <a:sym typeface="Wingdings" panose="05000000000000000000" pitchFamily="2" charset="2"/>
                        </a:rPr>
                        <a:t>Лизинговые продукты </a:t>
                      </a:r>
                      <a:r>
                        <a:rPr lang="ru-RU" sz="1700" b="0" dirty="0">
                          <a:solidFill>
                            <a:schemeClr val="tx1"/>
                          </a:solidFill>
                          <a:latin typeface="+mn-lt"/>
                          <a:sym typeface="Wingdings" panose="05000000000000000000" pitchFamily="2" charset="2"/>
                        </a:rPr>
                        <a:t>– 10 (ставка удорожания от 3 до 8 % годовых, финансирование до 30 млн. рублей, срок до 10 лет, аванс от 10 до 49 %). Основные продукты («Стандарт» и «Стандарт +» – 6% отечественный производитель, 8 % - зарубежный производитель, сумма до 15 млн. рублей)</a:t>
                      </a:r>
                      <a:endParaRPr lang="en-US" sz="1700" b="1" i="1" dirty="0">
                        <a:solidFill>
                          <a:schemeClr val="tx1"/>
                        </a:solidFill>
                      </a:endParaRPr>
                    </a:p>
                  </a:txBody>
                  <a:tcPr marL="49530" marR="49530" marT="24765" marB="247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2291872"/>
                  </a:ext>
                </a:extLst>
              </a:tr>
              <a:tr h="1465742">
                <a:tc>
                  <a:txBody>
                    <a:bodyPr/>
                    <a:lstStyle/>
                    <a:p>
                      <a:pPr lvl="0"/>
                      <a:r>
                        <a:rPr lang="ru-RU" sz="1700" b="1" kern="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Взаимодействие </a:t>
                      </a:r>
                      <a:r>
                        <a:rPr lang="ru-RU" sz="17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– </a:t>
                      </a:r>
                      <a:r>
                        <a:rPr lang="ru-RU" sz="17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АО «РЛК РО»  </a:t>
                      </a:r>
                      <a:r>
                        <a:rPr lang="ru-RU" sz="17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аккредитованный партнёр Фонда развития промышленности РФ (ФРП). При недостатке собственных средств для оплаты аванса по договору лизинга с АО «РЛК РО», лизингополучатель  может получить в ФРП льготный заём на покрытие до 90% авансового платежа (ставка — 1 % на промышленное оборудование РФ, 5 % в остальных случаях, бюджет сделки — от 20 млн. рублей, срок займа — до 5 лет, льготный период — до 3 лет освобождение от уплаты основного долга).</a:t>
                      </a:r>
                      <a:endParaRPr lang="en-US" sz="1700" b="1" i="1" dirty="0"/>
                    </a:p>
                  </a:txBody>
                  <a:tcPr marL="49530" marR="49530" marT="24765" marB="247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6891832"/>
                  </a:ext>
                </a:extLst>
              </a:tr>
            </a:tbl>
          </a:graphicData>
        </a:graphic>
      </p:graphicFrame>
      <p:sp>
        <p:nvSpPr>
          <p:cNvPr id="4" name="Freeform 14">
            <a:extLst>
              <a:ext uri="{FF2B5EF4-FFF2-40B4-BE49-F238E27FC236}">
                <a16:creationId xmlns:a16="http://schemas.microsoft.com/office/drawing/2014/main" id="{FDFB6FC2-C9CF-4DF2-EA97-823F3585B423}"/>
              </a:ext>
            </a:extLst>
          </p:cNvPr>
          <p:cNvSpPr/>
          <p:nvPr/>
        </p:nvSpPr>
        <p:spPr>
          <a:xfrm>
            <a:off x="158589" y="26828"/>
            <a:ext cx="1054392" cy="761818"/>
          </a:xfrm>
          <a:custGeom>
            <a:avLst/>
            <a:gdLst/>
            <a:ahLst/>
            <a:cxnLst/>
            <a:rect l="l" t="t" r="r" b="b"/>
            <a:pathLst>
              <a:path w="8923875" h="7246930">
                <a:moveTo>
                  <a:pt x="0" y="0"/>
                </a:moveTo>
                <a:lnTo>
                  <a:pt x="8923875" y="0"/>
                </a:lnTo>
                <a:lnTo>
                  <a:pt x="8923875" y="7246930"/>
                </a:lnTo>
                <a:lnTo>
                  <a:pt x="0" y="724693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5300"/>
                      </a14:imgEffect>
                      <a14:imgEffect>
                        <a14:saturation sat="65000"/>
                      </a14:imgEffect>
                      <a14:imgEffect>
                        <a14:brightnessContrast bright="-1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 sz="1000" dirty="0">
              <a:solidFill>
                <a:schemeClr val="tx2">
                  <a:lumMod val="75000"/>
                </a:schemeClr>
              </a:solidFill>
            </a:endParaRPr>
          </a:p>
          <a:p>
            <a:endParaRPr lang="ru-RU" sz="10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761191-CB13-99A0-C6F9-AB49AA9C5B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C66F64F-B5E8-B7C5-7BD4-7FC587F09BF8}"/>
              </a:ext>
            </a:extLst>
          </p:cNvPr>
          <p:cNvSpPr/>
          <p:nvPr/>
        </p:nvSpPr>
        <p:spPr>
          <a:xfrm>
            <a:off x="83976" y="-16749"/>
            <a:ext cx="9906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95330">
              <a:defRPr/>
            </a:pPr>
            <a:endParaRPr lang="ru-RU" sz="975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26EB5420-F4BD-0760-4946-5C918A3A9255}"/>
              </a:ext>
            </a:extLst>
          </p:cNvPr>
          <p:cNvSpPr txBox="1">
            <a:spLocks/>
          </p:cNvSpPr>
          <p:nvPr/>
        </p:nvSpPr>
        <p:spPr bwMode="auto">
          <a:xfrm>
            <a:off x="165100" y="97280"/>
            <a:ext cx="9575799" cy="689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sz="2000" b="1" kern="1200">
                <a:solidFill>
                  <a:schemeClr val="hlink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lnSpc>
                <a:spcPct val="100000"/>
              </a:lnSpc>
              <a:defRPr/>
            </a:pPr>
            <a:r>
              <a:rPr lang="ru-RU" sz="1625" kern="0" dirty="0">
                <a:solidFill>
                  <a:srgbClr val="003274"/>
                </a:solidFill>
                <a:latin typeface="Arial"/>
                <a:cs typeface="Arial"/>
              </a:rPr>
              <a:t> </a:t>
            </a:r>
            <a:r>
              <a:rPr lang="ru-RU" kern="0" dirty="0">
                <a:solidFill>
                  <a:schemeClr val="tx1"/>
                </a:solidFill>
                <a:latin typeface="Arial"/>
                <a:cs typeface="Arial"/>
              </a:rPr>
              <a:t>Итоги деятельности за 2018-2026 гг.  </a:t>
            </a:r>
          </a:p>
          <a:p>
            <a:pPr algn="ctr">
              <a:lnSpc>
                <a:spcPct val="100000"/>
              </a:lnSpc>
              <a:defRPr/>
            </a:pPr>
            <a:r>
              <a:rPr lang="ru-RU" kern="0" dirty="0">
                <a:solidFill>
                  <a:schemeClr val="tx1"/>
                </a:solidFill>
                <a:latin typeface="Arial"/>
                <a:cs typeface="Arial"/>
              </a:rPr>
              <a:t>(стоимость имущества по заключенным договорам лизинга) </a:t>
            </a:r>
          </a:p>
        </p:txBody>
      </p:sp>
      <p:graphicFrame>
        <p:nvGraphicFramePr>
          <p:cNvPr id="9" name="Таблица 8">
            <a:extLst>
              <a:ext uri="{FF2B5EF4-FFF2-40B4-BE49-F238E27FC236}">
                <a16:creationId xmlns:a16="http://schemas.microsoft.com/office/drawing/2014/main" id="{FD7AC174-041E-DD7A-A597-FD98D57F42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9950611"/>
              </p:ext>
            </p:extLst>
          </p:nvPr>
        </p:nvGraphicFramePr>
        <p:xfrm>
          <a:off x="4894989" y="840017"/>
          <a:ext cx="4845909" cy="5374171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1818710">
                  <a:extLst>
                    <a:ext uri="{9D8B030D-6E8A-4147-A177-3AD203B41FA5}">
                      <a16:colId xmlns:a16="http://schemas.microsoft.com/office/drawing/2014/main" val="4148767671"/>
                    </a:ext>
                  </a:extLst>
                </a:gridCol>
                <a:gridCol w="880038">
                  <a:extLst>
                    <a:ext uri="{9D8B030D-6E8A-4147-A177-3AD203B41FA5}">
                      <a16:colId xmlns:a16="http://schemas.microsoft.com/office/drawing/2014/main" val="1595920659"/>
                    </a:ext>
                  </a:extLst>
                </a:gridCol>
                <a:gridCol w="1040379">
                  <a:extLst>
                    <a:ext uri="{9D8B030D-6E8A-4147-A177-3AD203B41FA5}">
                      <a16:colId xmlns:a16="http://schemas.microsoft.com/office/drawing/2014/main" val="1671396423"/>
                    </a:ext>
                  </a:extLst>
                </a:gridCol>
                <a:gridCol w="1106782">
                  <a:extLst>
                    <a:ext uri="{9D8B030D-6E8A-4147-A177-3AD203B41FA5}">
                      <a16:colId xmlns:a16="http://schemas.microsoft.com/office/drawing/2014/main" val="1468735855"/>
                    </a:ext>
                  </a:extLst>
                </a:gridCol>
              </a:tblGrid>
              <a:tr h="156276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2500" b="1" i="0" u="none" strike="noStrike" kern="1200" spc="0" baseline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r>
                        <a:rPr lang="ru-RU" sz="1600" b="1" i="0" u="none" strike="noStrike" kern="1200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Направление</a:t>
                      </a:r>
                    </a:p>
                  </a:txBody>
                  <a:tcPr marL="4128" marR="4128" marT="4128" marB="0"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2500" b="1" i="0" u="none" strike="noStrike" kern="1200" spc="0" baseline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r>
                        <a:rPr lang="ru-RU" sz="1600" b="1" i="0" u="none" strike="noStrike" kern="1200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Сумма,  млн. руб.</a:t>
                      </a:r>
                    </a:p>
                  </a:txBody>
                  <a:tcPr marL="4128" marR="4128" marT="4128" marB="0"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2500" b="1" i="0" u="none" strike="noStrike" kern="1200" spc="0" baseline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r>
                        <a:rPr lang="ru-RU" sz="1600" b="1" i="0" u="none" strike="noStrike" kern="1200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Количество сделок, шт.</a:t>
                      </a:r>
                    </a:p>
                  </a:txBody>
                  <a:tcPr marL="4128" marR="4128" marT="4128" marB="0"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2500" b="1" i="0" u="none" strike="noStrike" kern="1200" spc="0" baseline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r>
                        <a:rPr lang="ru-RU" sz="1600" b="1" i="0" u="none" strike="noStrike" kern="1200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Количество субъектов</a:t>
                      </a:r>
                      <a:r>
                        <a:rPr lang="en-US" sz="1600" b="1" i="0" u="none" strike="noStrike" kern="1200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b="1" i="0" u="none" strike="noStrike" kern="1200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МСП, шт.</a:t>
                      </a:r>
                    </a:p>
                  </a:txBody>
                  <a:tcPr marL="4128" marR="4128" marT="4128" marB="0" anchor="ctr" anchorCtr="1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4704096"/>
                  </a:ext>
                </a:extLst>
              </a:tr>
              <a:tr h="75798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Производство, обработка, переработка</a:t>
                      </a: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1 112,3</a:t>
                      </a: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295</a:t>
                      </a: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195</a:t>
                      </a: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10283303"/>
                  </a:ext>
                </a:extLst>
              </a:tr>
              <a:tr h="38645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Торговля</a:t>
                      </a: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309,0</a:t>
                      </a: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</a:t>
                      </a: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5889338"/>
                  </a:ext>
                </a:extLst>
              </a:tr>
              <a:tr h="48265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Сельское хозяйство</a:t>
                      </a: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219,8</a:t>
                      </a: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</a:t>
                      </a: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0979694"/>
                  </a:ext>
                </a:extLst>
              </a:tr>
              <a:tr h="37802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Здравоохранение</a:t>
                      </a: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196,0</a:t>
                      </a: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</a:t>
                      </a: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186610"/>
                  </a:ext>
                </a:extLst>
              </a:tr>
              <a:tr h="37802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Услуги</a:t>
                      </a: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187,0</a:t>
                      </a: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</a:t>
                      </a: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9729433"/>
                  </a:ext>
                </a:extLst>
              </a:tr>
              <a:tr h="48797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Строительство</a:t>
                      </a: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32,7</a:t>
                      </a: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6191994"/>
                  </a:ext>
                </a:extLst>
              </a:tr>
              <a:tr h="94028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2500" b="1" i="0" u="none" strike="noStrike" kern="1200" spc="0" baseline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ru-RU" sz="2000" b="1" i="0" u="none" strike="noStrike" kern="1200" spc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2500" b="1" i="0" u="none" strike="noStrike" kern="1200" spc="0" baseline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ru-RU" sz="2000" b="1" i="0" u="none" strike="noStrike" kern="1200" spc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2500" b="1" i="0" u="none" strike="noStrike" kern="1200" spc="0" baseline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r>
                        <a:rPr lang="ru-RU" sz="2000" b="1" i="0" u="none" strike="noStrike" kern="1200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ИТОГО</a:t>
                      </a:r>
                    </a:p>
                  </a:txBody>
                  <a:tcPr marL="4128" marR="4128" marT="4128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2 056,8</a:t>
                      </a: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624</a:t>
                      </a: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419</a:t>
                      </a: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99690397"/>
                  </a:ext>
                </a:extLst>
              </a:tr>
            </a:tbl>
          </a:graphicData>
        </a:graphic>
      </p:graphicFrame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582452EB-0103-173D-4DCA-4455C073AAFD}"/>
              </a:ext>
            </a:extLst>
          </p:cNvPr>
          <p:cNvCxnSpPr>
            <a:cxnSpLocks/>
          </p:cNvCxnSpPr>
          <p:nvPr/>
        </p:nvCxnSpPr>
        <p:spPr>
          <a:xfrm>
            <a:off x="156733" y="813541"/>
            <a:ext cx="957579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B42CCEA0-9BBD-4272-9F10-D850A064B3D8}"/>
              </a:ext>
            </a:extLst>
          </p:cNvPr>
          <p:cNvGraphicFramePr>
            <a:graphicFrameLocks/>
          </p:cNvGraphicFramePr>
          <p:nvPr/>
        </p:nvGraphicFramePr>
        <p:xfrm>
          <a:off x="83976" y="840015"/>
          <a:ext cx="4845909" cy="55701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Freeform 14">
            <a:extLst>
              <a:ext uri="{FF2B5EF4-FFF2-40B4-BE49-F238E27FC236}">
                <a16:creationId xmlns:a16="http://schemas.microsoft.com/office/drawing/2014/main" id="{51AC9CFD-FD3A-4E5F-3405-A3C494E3C079}"/>
              </a:ext>
            </a:extLst>
          </p:cNvPr>
          <p:cNvSpPr/>
          <p:nvPr/>
        </p:nvSpPr>
        <p:spPr>
          <a:xfrm>
            <a:off x="83976" y="16749"/>
            <a:ext cx="961053" cy="796784"/>
          </a:xfrm>
          <a:custGeom>
            <a:avLst/>
            <a:gdLst/>
            <a:ahLst/>
            <a:cxnLst/>
            <a:rect l="l" t="t" r="r" b="b"/>
            <a:pathLst>
              <a:path w="8923875" h="7246930">
                <a:moveTo>
                  <a:pt x="0" y="0"/>
                </a:moveTo>
                <a:lnTo>
                  <a:pt x="8923875" y="0"/>
                </a:lnTo>
                <a:lnTo>
                  <a:pt x="8923875" y="7246930"/>
                </a:lnTo>
                <a:lnTo>
                  <a:pt x="0" y="7246930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screen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colorTemperature colorTemp="5300"/>
                      </a14:imgEffect>
                      <a14:imgEffect>
                        <a14:saturation sat="65000"/>
                      </a14:imgEffect>
                      <a14:imgEffect>
                        <a14:brightnessContrast bright="-1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 sz="1463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40813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14">
            <a:extLst>
              <a:ext uri="{FF2B5EF4-FFF2-40B4-BE49-F238E27FC236}">
                <a16:creationId xmlns:a16="http://schemas.microsoft.com/office/drawing/2014/main" id="{21B1181E-7C91-0BFE-88D3-A28F3EB2144E}"/>
              </a:ext>
            </a:extLst>
          </p:cNvPr>
          <p:cNvSpPr/>
          <p:nvPr/>
        </p:nvSpPr>
        <p:spPr>
          <a:xfrm>
            <a:off x="286819" y="232325"/>
            <a:ext cx="1622055" cy="1211009"/>
          </a:xfrm>
          <a:custGeom>
            <a:avLst/>
            <a:gdLst/>
            <a:ahLst/>
            <a:cxnLst/>
            <a:rect l="l" t="t" r="r" b="b"/>
            <a:pathLst>
              <a:path w="8923875" h="7246930">
                <a:moveTo>
                  <a:pt x="0" y="0"/>
                </a:moveTo>
                <a:lnTo>
                  <a:pt x="8923875" y="0"/>
                </a:lnTo>
                <a:lnTo>
                  <a:pt x="8923875" y="7246930"/>
                </a:lnTo>
                <a:lnTo>
                  <a:pt x="0" y="724693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5300"/>
                      </a14:imgEffect>
                      <a14:imgEffect>
                        <a14:saturation sat="65000"/>
                      </a14:imgEffect>
                      <a14:imgEffect>
                        <a14:brightnessContrast bright="-1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 sz="1463" dirty="0">
              <a:solidFill>
                <a:schemeClr val="tx2">
                  <a:lumMod val="75000"/>
                </a:schemeClr>
              </a:solidFill>
            </a:endParaRPr>
          </a:p>
        </p:txBody>
      </p:sp>
      <p:grpSp>
        <p:nvGrpSpPr>
          <p:cNvPr id="41" name="Группа 40">
            <a:extLst>
              <a:ext uri="{FF2B5EF4-FFF2-40B4-BE49-F238E27FC236}">
                <a16:creationId xmlns:a16="http://schemas.microsoft.com/office/drawing/2014/main" id="{E1BB3093-9457-4127-7F13-CE1562A88B4C}"/>
              </a:ext>
            </a:extLst>
          </p:cNvPr>
          <p:cNvGrpSpPr/>
          <p:nvPr/>
        </p:nvGrpSpPr>
        <p:grpSpPr>
          <a:xfrm>
            <a:off x="16716" y="1284411"/>
            <a:ext cx="2060765" cy="2972674"/>
            <a:chOff x="195624" y="1392348"/>
            <a:chExt cx="2351837" cy="2706274"/>
          </a:xfrm>
        </p:grpSpPr>
        <p:pic>
          <p:nvPicPr>
            <p:cNvPr id="29" name="Picture 112">
              <a:extLst>
                <a:ext uri="{FF2B5EF4-FFF2-40B4-BE49-F238E27FC236}">
                  <a16:creationId xmlns:a16="http://schemas.microsoft.com/office/drawing/2014/main" id="{BE10F153-ED68-D1E4-ADE9-86F0316CCE2D}"/>
                </a:ext>
              </a:extLst>
            </p:cNvPr>
            <p:cNvPicPr/>
            <p:nvPr/>
          </p:nvPicPr>
          <p:blipFill>
            <a:blip r:embed="rId4"/>
            <a:stretch/>
          </p:blipFill>
          <p:spPr>
            <a:xfrm>
              <a:off x="195624" y="1577954"/>
              <a:ext cx="2268305" cy="2123417"/>
            </a:xfrm>
            <a:prstGeom prst="rect">
              <a:avLst/>
            </a:prstGeom>
          </p:spPr>
        </p:pic>
        <p:sp>
          <p:nvSpPr>
            <p:cNvPr id="31" name="Shape 117">
              <a:extLst>
                <a:ext uri="{FF2B5EF4-FFF2-40B4-BE49-F238E27FC236}">
                  <a16:creationId xmlns:a16="http://schemas.microsoft.com/office/drawing/2014/main" id="{40B33EAE-7A83-A6AD-94B1-FC69C39E2666}"/>
                </a:ext>
              </a:extLst>
            </p:cNvPr>
            <p:cNvSpPr txBox="1"/>
            <p:nvPr/>
          </p:nvSpPr>
          <p:spPr>
            <a:xfrm>
              <a:off x="197711" y="1392348"/>
              <a:ext cx="2349750" cy="2706274"/>
            </a:xfrm>
            <a:prstGeom prst="rect">
              <a:avLst/>
            </a:prstGeom>
            <a:noFill/>
          </p:spPr>
          <p:txBody>
            <a:bodyPr wrap="square" lIns="74295" tIns="37148" rIns="74295" bIns="37148">
              <a:spAutoFit/>
            </a:bodyPr>
            <a:lstStyle/>
            <a:p>
              <a:pPr algn="ctr"/>
              <a:endParaRPr lang="en-US" sz="1000" b="1" dirty="0">
                <a:solidFill>
                  <a:schemeClr val="tx2">
                    <a:lumMod val="75000"/>
                  </a:schemeClr>
                </a:solidFill>
                <a:latin typeface="Calibri"/>
                <a:ea typeface="Calibri"/>
                <a:cs typeface="Calibri"/>
              </a:endParaRPr>
            </a:p>
            <a:p>
              <a:pPr algn="ctr"/>
              <a:r>
                <a:rPr lang="ru-RU" sz="1600" b="1" dirty="0">
                  <a:solidFill>
                    <a:schemeClr val="tx2">
                      <a:lumMod val="75000"/>
                    </a:schemeClr>
                  </a:solidFill>
                  <a:latin typeface="Calibri"/>
                  <a:cs typeface="Calibri"/>
                </a:rPr>
                <a:t>Стандарт</a:t>
              </a:r>
            </a:p>
            <a:p>
              <a:pPr algn="ctr"/>
              <a:endParaRPr lang="ru-RU" sz="1138" b="1" dirty="0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endParaRPr>
            </a:p>
            <a:p>
              <a:pPr algn="ctr"/>
              <a:r>
                <a:rPr lang="ru-RU" sz="1200" b="1" dirty="0">
                  <a:solidFill>
                    <a:schemeClr val="tx2">
                      <a:lumMod val="75000"/>
                    </a:schemeClr>
                  </a:solidFill>
                  <a:latin typeface="+mj-lt"/>
                  <a:cs typeface="Calibri"/>
                </a:rPr>
                <a:t>Оборудование</a:t>
              </a:r>
              <a:r>
                <a:rPr lang="en-US" sz="1200" b="1" dirty="0">
                  <a:solidFill>
                    <a:schemeClr val="tx2">
                      <a:lumMod val="75000"/>
                    </a:schemeClr>
                  </a:solidFill>
                  <a:latin typeface="+mj-lt"/>
                  <a:cs typeface="Calibri"/>
                </a:rPr>
                <a:t> </a:t>
              </a:r>
              <a:r>
                <a:rPr lang="ru-RU" sz="1200" b="1" dirty="0">
                  <a:solidFill>
                    <a:schemeClr val="tx2">
                      <a:lumMod val="75000"/>
                    </a:schemeClr>
                  </a:solidFill>
                  <a:latin typeface="+mj-lt"/>
                  <a:cs typeface="Calibri"/>
                </a:rPr>
                <a:t>российского и иностранного производства</a:t>
              </a:r>
            </a:p>
            <a:p>
              <a:pPr algn="ctr">
                <a:lnSpc>
                  <a:spcPts val="1056"/>
                </a:lnSpc>
              </a:pPr>
              <a:endParaRPr lang="ru-RU" sz="1200" b="1" dirty="0">
                <a:solidFill>
                  <a:schemeClr val="tx2">
                    <a:lumMod val="75000"/>
                  </a:schemeClr>
                </a:solidFill>
                <a:latin typeface="+mj-lt"/>
                <a:cs typeface="Calibri"/>
              </a:endParaRPr>
            </a:p>
            <a:p>
              <a:endParaRPr lang="ru-RU" sz="1200" b="1" dirty="0">
                <a:solidFill>
                  <a:schemeClr val="tx2">
                    <a:lumMod val="75000"/>
                  </a:schemeClr>
                </a:solidFill>
                <a:latin typeface="+mj-lt"/>
                <a:cs typeface="Calibri"/>
              </a:endParaRPr>
            </a:p>
            <a:p>
              <a:endParaRPr lang="ru-RU" sz="1200" b="1" dirty="0">
                <a:solidFill>
                  <a:schemeClr val="tx2">
                    <a:lumMod val="75000"/>
                  </a:schemeClr>
                </a:solidFill>
                <a:latin typeface="+mj-lt"/>
                <a:cs typeface="Calibri"/>
              </a:endParaRPr>
            </a:p>
            <a:p>
              <a:r>
                <a:rPr lang="ru-RU" sz="1200" b="1" dirty="0">
                  <a:solidFill>
                    <a:schemeClr val="tx2">
                      <a:lumMod val="75000"/>
                    </a:schemeClr>
                  </a:solidFill>
                  <a:latin typeface="+mj-lt"/>
                  <a:cs typeface="Calibri"/>
                </a:rPr>
                <a:t>Сумма: от 300 тыс. до 15 млн. </a:t>
              </a:r>
            </a:p>
            <a:p>
              <a:endParaRPr lang="ru-RU" sz="1200" b="1" dirty="0">
                <a:solidFill>
                  <a:schemeClr val="tx2">
                    <a:lumMod val="75000"/>
                  </a:schemeClr>
                </a:solidFill>
                <a:latin typeface="+mj-lt"/>
                <a:cs typeface="Calibri"/>
              </a:endParaRPr>
            </a:p>
            <a:p>
              <a:r>
                <a:rPr lang="ru-RU" sz="1200" b="1" dirty="0">
                  <a:solidFill>
                    <a:schemeClr val="tx2">
                      <a:lumMod val="75000"/>
                    </a:schemeClr>
                  </a:solidFill>
                  <a:latin typeface="+mj-lt"/>
                  <a:cs typeface="Calibri"/>
                </a:rPr>
                <a:t>Ставка: 6 % - 8 %</a:t>
              </a:r>
            </a:p>
            <a:p>
              <a:endParaRPr lang="ru-RU" sz="1200" b="1" dirty="0">
                <a:solidFill>
                  <a:schemeClr val="tx2">
                    <a:lumMod val="75000"/>
                  </a:schemeClr>
                </a:solidFill>
                <a:latin typeface="+mj-lt"/>
                <a:cs typeface="Calibri"/>
              </a:endParaRPr>
            </a:p>
            <a:p>
              <a:r>
                <a:rPr lang="ru-RU" sz="1200" b="1" dirty="0">
                  <a:solidFill>
                    <a:schemeClr val="tx2">
                      <a:lumMod val="75000"/>
                    </a:schemeClr>
                  </a:solidFill>
                  <a:latin typeface="+mj-lt"/>
                  <a:cs typeface="Calibri"/>
                </a:rPr>
                <a:t>Срок: до 60 месяцев</a:t>
              </a:r>
            </a:p>
            <a:p>
              <a:endParaRPr lang="ru-RU" sz="1200" b="1" dirty="0">
                <a:solidFill>
                  <a:schemeClr val="tx2">
                    <a:lumMod val="75000"/>
                  </a:schemeClr>
                </a:solidFill>
              </a:endParaRPr>
            </a:p>
            <a:p>
              <a:endParaRPr lang="ru-RU" sz="1200" b="1" dirty="0">
                <a:solidFill>
                  <a:schemeClr val="tx2">
                    <a:lumMod val="75000"/>
                  </a:schemeClr>
                </a:solidFill>
              </a:endParaRPr>
            </a:p>
            <a:p>
              <a:endParaRPr lang="ru-RU" sz="975" b="1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C5EEED66-AFFD-CFD9-1E71-2B95F2023693}"/>
              </a:ext>
            </a:extLst>
          </p:cNvPr>
          <p:cNvSpPr txBox="1"/>
          <p:nvPr/>
        </p:nvSpPr>
        <p:spPr>
          <a:xfrm>
            <a:off x="2109626" y="341350"/>
            <a:ext cx="7266500" cy="9925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925" b="1" dirty="0"/>
              <a:t>Общая информация об условиях финансовых продуктов АО «РЛК РО»</a:t>
            </a:r>
            <a:endParaRPr lang="ru-RU" sz="2925" dirty="0"/>
          </a:p>
        </p:txBody>
      </p: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F99FB460-D84F-3EC0-3756-3AEC72ADA94B}"/>
              </a:ext>
            </a:extLst>
          </p:cNvPr>
          <p:cNvGrpSpPr/>
          <p:nvPr/>
        </p:nvGrpSpPr>
        <p:grpSpPr>
          <a:xfrm>
            <a:off x="2007029" y="1284411"/>
            <a:ext cx="2046483" cy="2775761"/>
            <a:chOff x="195624" y="1384902"/>
            <a:chExt cx="2344788" cy="2538906"/>
          </a:xfrm>
        </p:grpSpPr>
        <p:pic>
          <p:nvPicPr>
            <p:cNvPr id="4" name="Picture 112">
              <a:extLst>
                <a:ext uri="{FF2B5EF4-FFF2-40B4-BE49-F238E27FC236}">
                  <a16:creationId xmlns:a16="http://schemas.microsoft.com/office/drawing/2014/main" id="{8505BCFE-0290-9D22-7038-B167B5BE939E}"/>
                </a:ext>
              </a:extLst>
            </p:cNvPr>
            <p:cNvPicPr/>
            <p:nvPr/>
          </p:nvPicPr>
          <p:blipFill>
            <a:blip r:embed="rId4"/>
            <a:stretch/>
          </p:blipFill>
          <p:spPr>
            <a:xfrm>
              <a:off x="195624" y="1577954"/>
              <a:ext cx="2268305" cy="2123417"/>
            </a:xfrm>
            <a:prstGeom prst="rect">
              <a:avLst/>
            </a:prstGeom>
          </p:spPr>
        </p:pic>
        <p:sp>
          <p:nvSpPr>
            <p:cNvPr id="8" name="Shape 117">
              <a:extLst>
                <a:ext uri="{FF2B5EF4-FFF2-40B4-BE49-F238E27FC236}">
                  <a16:creationId xmlns:a16="http://schemas.microsoft.com/office/drawing/2014/main" id="{FDC60F64-4AB6-8F8F-A23E-C8FE4D55DBC9}"/>
                </a:ext>
              </a:extLst>
            </p:cNvPr>
            <p:cNvSpPr txBox="1"/>
            <p:nvPr/>
          </p:nvSpPr>
          <p:spPr>
            <a:xfrm>
              <a:off x="218848" y="1384902"/>
              <a:ext cx="2321564" cy="2538906"/>
            </a:xfrm>
            <a:prstGeom prst="rect">
              <a:avLst/>
            </a:prstGeom>
            <a:noFill/>
          </p:spPr>
          <p:txBody>
            <a:bodyPr wrap="square" lIns="74295" tIns="37148" rIns="74295" bIns="37148">
              <a:spAutoFit/>
            </a:bodyPr>
            <a:lstStyle/>
            <a:p>
              <a:pPr algn="ctr"/>
              <a:endParaRPr lang="en-US" sz="1000" b="1" dirty="0">
                <a:solidFill>
                  <a:schemeClr val="tx2">
                    <a:lumMod val="75000"/>
                  </a:schemeClr>
                </a:solidFill>
                <a:latin typeface="Calibri"/>
                <a:ea typeface="Calibri"/>
                <a:cs typeface="Calibri"/>
              </a:endParaRPr>
            </a:p>
            <a:p>
              <a:pPr algn="ctr"/>
              <a:r>
                <a:rPr lang="ru-RU" sz="1600" b="1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Calibri"/>
                </a:rPr>
                <a:t>Стандарт +</a:t>
              </a:r>
            </a:p>
            <a:p>
              <a:pPr algn="ctr"/>
              <a:endParaRPr lang="ru-RU" sz="800" b="1" dirty="0">
                <a:solidFill>
                  <a:schemeClr val="tx2">
                    <a:lumMod val="75000"/>
                  </a:schemeClr>
                </a:solidFill>
                <a:ea typeface="Calibri"/>
                <a:cs typeface="Calibri"/>
              </a:endParaRPr>
            </a:p>
            <a:p>
              <a:pPr algn="ctr"/>
              <a:r>
                <a:rPr lang="ru-RU" sz="1200" b="1" dirty="0">
                  <a:solidFill>
                    <a:schemeClr val="tx2">
                      <a:lumMod val="75000"/>
                    </a:schemeClr>
                  </a:solidFill>
                  <a:latin typeface="+mj-lt"/>
                  <a:cs typeface="Calibri"/>
                </a:rPr>
                <a:t>Коммерческий транспорт, спецтехника, сельхозтехника российского и иностранного производства,  легковой транспорт РФ</a:t>
              </a:r>
            </a:p>
            <a:p>
              <a:pPr algn="ctr"/>
              <a:endParaRPr lang="ru-RU" sz="200" b="1" dirty="0">
                <a:solidFill>
                  <a:schemeClr val="tx2">
                    <a:lumMod val="75000"/>
                  </a:schemeClr>
                </a:solidFill>
                <a:latin typeface="+mj-lt"/>
                <a:cs typeface="Calibri"/>
              </a:endParaRPr>
            </a:p>
            <a:p>
              <a:r>
                <a:rPr lang="ru-RU" sz="1200" b="1" dirty="0">
                  <a:solidFill>
                    <a:schemeClr val="tx2">
                      <a:lumMod val="75000"/>
                    </a:schemeClr>
                  </a:solidFill>
                  <a:latin typeface="+mj-lt"/>
                  <a:cs typeface="Calibri"/>
                </a:rPr>
                <a:t>Сумма: от 300 тыс. до 15 млн.</a:t>
              </a:r>
            </a:p>
            <a:p>
              <a:endParaRPr lang="ru-RU" sz="1200" b="1" dirty="0">
                <a:solidFill>
                  <a:schemeClr val="tx2">
                    <a:lumMod val="75000"/>
                  </a:schemeClr>
                </a:solidFill>
                <a:latin typeface="+mj-lt"/>
                <a:cs typeface="Calibri"/>
              </a:endParaRPr>
            </a:p>
            <a:p>
              <a:r>
                <a:rPr lang="ru-RU" sz="1200" b="1" dirty="0">
                  <a:solidFill>
                    <a:schemeClr val="tx2">
                      <a:lumMod val="75000"/>
                    </a:schemeClr>
                  </a:solidFill>
                  <a:latin typeface="+mj-lt"/>
                  <a:cs typeface="Calibri"/>
                </a:rPr>
                <a:t>Ставка: 6 % - 8 %</a:t>
              </a:r>
            </a:p>
            <a:p>
              <a:endParaRPr lang="ru-RU" sz="1200" b="1" dirty="0">
                <a:solidFill>
                  <a:schemeClr val="tx2">
                    <a:lumMod val="75000"/>
                  </a:schemeClr>
                </a:solidFill>
                <a:latin typeface="+mj-lt"/>
                <a:cs typeface="Calibri"/>
              </a:endParaRPr>
            </a:p>
            <a:p>
              <a:r>
                <a:rPr lang="ru-RU" sz="1200" b="1" dirty="0">
                  <a:solidFill>
                    <a:schemeClr val="tx2">
                      <a:lumMod val="75000"/>
                    </a:schemeClr>
                  </a:solidFill>
                  <a:latin typeface="+mj-lt"/>
                  <a:cs typeface="Calibri"/>
                </a:rPr>
                <a:t>Срок: до 60 месяцев</a:t>
              </a:r>
            </a:p>
            <a:p>
              <a:endParaRPr lang="ru-RU" sz="975" b="1" dirty="0">
                <a:solidFill>
                  <a:schemeClr val="tx2">
                    <a:lumMod val="75000"/>
                  </a:schemeClr>
                </a:solidFill>
              </a:endParaRPr>
            </a:p>
            <a:p>
              <a:endParaRPr lang="ru-RU" sz="975" b="1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</p:grpSp>
      <p:grpSp>
        <p:nvGrpSpPr>
          <p:cNvPr id="25" name="Группа 24">
            <a:extLst>
              <a:ext uri="{FF2B5EF4-FFF2-40B4-BE49-F238E27FC236}">
                <a16:creationId xmlns:a16="http://schemas.microsoft.com/office/drawing/2014/main" id="{786B7841-A264-9044-B335-7D0798EC1C3E}"/>
              </a:ext>
            </a:extLst>
          </p:cNvPr>
          <p:cNvGrpSpPr/>
          <p:nvPr/>
        </p:nvGrpSpPr>
        <p:grpSpPr>
          <a:xfrm>
            <a:off x="3982777" y="1283832"/>
            <a:ext cx="2083119" cy="2744983"/>
            <a:chOff x="168981" y="1392348"/>
            <a:chExt cx="2294948" cy="2507912"/>
          </a:xfrm>
        </p:grpSpPr>
        <p:pic>
          <p:nvPicPr>
            <p:cNvPr id="26" name="Picture 112">
              <a:extLst>
                <a:ext uri="{FF2B5EF4-FFF2-40B4-BE49-F238E27FC236}">
                  <a16:creationId xmlns:a16="http://schemas.microsoft.com/office/drawing/2014/main" id="{C3D271E6-68CF-3142-9708-D7F246FD5CE8}"/>
                </a:ext>
              </a:extLst>
            </p:cNvPr>
            <p:cNvPicPr/>
            <p:nvPr/>
          </p:nvPicPr>
          <p:blipFill>
            <a:blip r:embed="rId4"/>
            <a:stretch/>
          </p:blipFill>
          <p:spPr>
            <a:xfrm>
              <a:off x="195624" y="1577954"/>
              <a:ext cx="2268305" cy="2123417"/>
            </a:xfrm>
            <a:prstGeom prst="rect">
              <a:avLst/>
            </a:prstGeom>
          </p:spPr>
        </p:pic>
        <p:sp>
          <p:nvSpPr>
            <p:cNvPr id="27" name="Shape 117">
              <a:extLst>
                <a:ext uri="{FF2B5EF4-FFF2-40B4-BE49-F238E27FC236}">
                  <a16:creationId xmlns:a16="http://schemas.microsoft.com/office/drawing/2014/main" id="{CBE3EC7E-31FE-DD1E-4E57-66C85FE2B2C6}"/>
                </a:ext>
              </a:extLst>
            </p:cNvPr>
            <p:cNvSpPr txBox="1"/>
            <p:nvPr/>
          </p:nvSpPr>
          <p:spPr>
            <a:xfrm>
              <a:off x="168981" y="1392348"/>
              <a:ext cx="2268305" cy="2507912"/>
            </a:xfrm>
            <a:prstGeom prst="rect">
              <a:avLst/>
            </a:prstGeom>
            <a:noFill/>
          </p:spPr>
          <p:txBody>
            <a:bodyPr wrap="square" lIns="74295" tIns="37148" rIns="74295" bIns="37148">
              <a:spAutoFit/>
            </a:bodyPr>
            <a:lstStyle/>
            <a:p>
              <a:pPr algn="ctr"/>
              <a:endParaRPr lang="en-US" sz="1000" b="1" dirty="0">
                <a:solidFill>
                  <a:schemeClr val="tx2">
                    <a:lumMod val="75000"/>
                  </a:schemeClr>
                </a:solidFill>
                <a:latin typeface="Calibri"/>
                <a:ea typeface="Calibri"/>
                <a:cs typeface="Calibri"/>
              </a:endParaRPr>
            </a:p>
            <a:p>
              <a:pPr algn="ctr"/>
              <a:r>
                <a:rPr lang="ru-RU" sz="1600" b="1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Calibri"/>
                </a:rPr>
                <a:t>Туристический</a:t>
              </a:r>
            </a:p>
            <a:p>
              <a:pPr algn="ctr"/>
              <a:endParaRPr lang="ru-RU" sz="800" b="1" dirty="0">
                <a:solidFill>
                  <a:schemeClr val="tx2">
                    <a:lumMod val="75000"/>
                  </a:schemeClr>
                </a:solidFill>
                <a:ea typeface="Calibri"/>
                <a:cs typeface="Calibri"/>
              </a:endParaRPr>
            </a:p>
            <a:p>
              <a:pPr algn="ctr"/>
              <a:r>
                <a:rPr lang="ru-RU" sz="1200" b="1" dirty="0">
                  <a:solidFill>
                    <a:schemeClr val="tx2">
                      <a:lumMod val="75000"/>
                    </a:schemeClr>
                  </a:solidFill>
                  <a:latin typeface="+mj-lt"/>
                  <a:cs typeface="Calibri"/>
                </a:rPr>
                <a:t>Оборудование, коммерческий транспорт, спецтехника российского и иностранного производства</a:t>
              </a:r>
            </a:p>
            <a:p>
              <a:endParaRPr lang="ru-RU" sz="1200" b="1" dirty="0">
                <a:solidFill>
                  <a:schemeClr val="tx2">
                    <a:lumMod val="75000"/>
                  </a:schemeClr>
                </a:solidFill>
                <a:latin typeface="+mj-lt"/>
                <a:cs typeface="Calibri"/>
              </a:endParaRPr>
            </a:p>
            <a:p>
              <a:r>
                <a:rPr lang="ru-RU" sz="1200" b="1" dirty="0">
                  <a:solidFill>
                    <a:schemeClr val="tx2">
                      <a:lumMod val="75000"/>
                    </a:schemeClr>
                  </a:solidFill>
                  <a:latin typeface="+mj-lt"/>
                  <a:cs typeface="Calibri"/>
                </a:rPr>
                <a:t>Сумма: от 300 тыс. до 15 млн.</a:t>
              </a:r>
            </a:p>
            <a:p>
              <a:endParaRPr lang="ru-RU" sz="1200" b="1" dirty="0">
                <a:solidFill>
                  <a:schemeClr val="tx2">
                    <a:lumMod val="75000"/>
                  </a:schemeClr>
                </a:solidFill>
                <a:latin typeface="+mj-lt"/>
                <a:cs typeface="Calibri"/>
              </a:endParaRPr>
            </a:p>
            <a:p>
              <a:r>
                <a:rPr lang="ru-RU" sz="1200" b="1" dirty="0">
                  <a:solidFill>
                    <a:schemeClr val="tx2">
                      <a:lumMod val="75000"/>
                    </a:schemeClr>
                  </a:solidFill>
                  <a:latin typeface="+mj-lt"/>
                  <a:cs typeface="Calibri"/>
                </a:rPr>
                <a:t>Ставка: 4,5% - 6,5 %</a:t>
              </a:r>
            </a:p>
            <a:p>
              <a:endParaRPr lang="ru-RU" sz="1200" b="1" dirty="0">
                <a:solidFill>
                  <a:schemeClr val="tx2">
                    <a:lumMod val="75000"/>
                  </a:schemeClr>
                </a:solidFill>
                <a:latin typeface="+mj-lt"/>
                <a:cs typeface="Calibri"/>
              </a:endParaRPr>
            </a:p>
            <a:p>
              <a:r>
                <a:rPr lang="ru-RU" sz="1200" b="1" dirty="0">
                  <a:solidFill>
                    <a:schemeClr val="tx2">
                      <a:lumMod val="75000"/>
                    </a:schemeClr>
                  </a:solidFill>
                  <a:latin typeface="+mj-lt"/>
                  <a:cs typeface="Calibri"/>
                </a:rPr>
                <a:t>Срок: до 60 месяцев</a:t>
              </a:r>
            </a:p>
            <a:p>
              <a:endParaRPr lang="ru-RU" sz="975" b="1" dirty="0">
                <a:solidFill>
                  <a:schemeClr val="tx2">
                    <a:lumMod val="75000"/>
                  </a:schemeClr>
                </a:solidFill>
              </a:endParaRPr>
            </a:p>
            <a:p>
              <a:endParaRPr lang="ru-RU" sz="975" b="1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</p:grpSp>
      <p:grpSp>
        <p:nvGrpSpPr>
          <p:cNvPr id="43" name="Группа 42">
            <a:extLst>
              <a:ext uri="{FF2B5EF4-FFF2-40B4-BE49-F238E27FC236}">
                <a16:creationId xmlns:a16="http://schemas.microsoft.com/office/drawing/2014/main" id="{51729D07-7B8F-A78C-421A-C2B484E16B2E}"/>
              </a:ext>
            </a:extLst>
          </p:cNvPr>
          <p:cNvGrpSpPr/>
          <p:nvPr/>
        </p:nvGrpSpPr>
        <p:grpSpPr>
          <a:xfrm>
            <a:off x="6032003" y="1258219"/>
            <a:ext cx="2026214" cy="2740398"/>
            <a:chOff x="154441" y="1392349"/>
            <a:chExt cx="2370817" cy="2482603"/>
          </a:xfrm>
        </p:grpSpPr>
        <p:pic>
          <p:nvPicPr>
            <p:cNvPr id="45" name="Picture 112">
              <a:extLst>
                <a:ext uri="{FF2B5EF4-FFF2-40B4-BE49-F238E27FC236}">
                  <a16:creationId xmlns:a16="http://schemas.microsoft.com/office/drawing/2014/main" id="{DA66724C-E036-EBF8-F3E8-40625C744604}"/>
                </a:ext>
              </a:extLst>
            </p:cNvPr>
            <p:cNvPicPr/>
            <p:nvPr/>
          </p:nvPicPr>
          <p:blipFill>
            <a:blip r:embed="rId4"/>
            <a:stretch/>
          </p:blipFill>
          <p:spPr>
            <a:xfrm>
              <a:off x="195624" y="1577954"/>
              <a:ext cx="2268305" cy="2123417"/>
            </a:xfrm>
            <a:prstGeom prst="rect">
              <a:avLst/>
            </a:prstGeom>
          </p:spPr>
        </p:pic>
        <p:sp>
          <p:nvSpPr>
            <p:cNvPr id="46" name="Shape 117">
              <a:extLst>
                <a:ext uri="{FF2B5EF4-FFF2-40B4-BE49-F238E27FC236}">
                  <a16:creationId xmlns:a16="http://schemas.microsoft.com/office/drawing/2014/main" id="{C4E5E411-A2A4-5E65-E3A5-12367D532C33}"/>
                </a:ext>
              </a:extLst>
            </p:cNvPr>
            <p:cNvSpPr txBox="1"/>
            <p:nvPr/>
          </p:nvSpPr>
          <p:spPr>
            <a:xfrm>
              <a:off x="154441" y="1392349"/>
              <a:ext cx="2370817" cy="2482603"/>
            </a:xfrm>
            <a:prstGeom prst="rect">
              <a:avLst/>
            </a:prstGeom>
            <a:noFill/>
          </p:spPr>
          <p:txBody>
            <a:bodyPr wrap="square" lIns="74295" tIns="37148" rIns="74295" bIns="37148">
              <a:spAutoFit/>
            </a:bodyPr>
            <a:lstStyle/>
            <a:p>
              <a:pPr algn="ctr"/>
              <a:endParaRPr lang="en-US" sz="1000" b="1" dirty="0">
                <a:solidFill>
                  <a:schemeClr val="tx2">
                    <a:lumMod val="75000"/>
                  </a:schemeClr>
                </a:solidFill>
                <a:latin typeface="Calibri"/>
                <a:ea typeface="Calibri"/>
                <a:cs typeface="Calibri"/>
              </a:endParaRPr>
            </a:p>
            <a:p>
              <a:pPr algn="ctr"/>
              <a:r>
                <a:rPr lang="ru-RU" sz="1600" b="1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Calibri"/>
                </a:rPr>
                <a:t>Креативный</a:t>
              </a:r>
            </a:p>
            <a:p>
              <a:pPr algn="ctr"/>
              <a:endParaRPr lang="ru-RU" sz="800" b="1" dirty="0">
                <a:solidFill>
                  <a:schemeClr val="tx2">
                    <a:lumMod val="75000"/>
                  </a:schemeClr>
                </a:solidFill>
                <a:ea typeface="Calibri"/>
                <a:cs typeface="Calibri"/>
              </a:endParaRPr>
            </a:p>
            <a:p>
              <a:pPr algn="ctr"/>
              <a:r>
                <a:rPr lang="ru-RU" sz="1200" b="1" dirty="0">
                  <a:solidFill>
                    <a:schemeClr val="tx2">
                      <a:lumMod val="75000"/>
                    </a:schemeClr>
                  </a:solidFill>
                  <a:latin typeface="+mj-lt"/>
                  <a:cs typeface="Calibri"/>
                </a:rPr>
                <a:t>Оборудование, коммерческий транспорт, спецтехника, российского и иностранного производства</a:t>
              </a:r>
            </a:p>
            <a:p>
              <a:endParaRPr lang="ru-RU" sz="1200" b="1" dirty="0">
                <a:solidFill>
                  <a:schemeClr val="tx2">
                    <a:lumMod val="75000"/>
                  </a:schemeClr>
                </a:solidFill>
                <a:latin typeface="+mj-lt"/>
                <a:cs typeface="Calibri"/>
              </a:endParaRPr>
            </a:p>
            <a:p>
              <a:r>
                <a:rPr lang="ru-RU" sz="1200" b="1" dirty="0">
                  <a:solidFill>
                    <a:schemeClr val="tx2">
                      <a:lumMod val="75000"/>
                    </a:schemeClr>
                  </a:solidFill>
                  <a:latin typeface="+mj-lt"/>
                  <a:cs typeface="Calibri"/>
                </a:rPr>
                <a:t>Сумма: от 300 тыс. до 15 млн.</a:t>
              </a:r>
            </a:p>
            <a:p>
              <a:endParaRPr lang="ru-RU" sz="1200" b="1" dirty="0">
                <a:solidFill>
                  <a:schemeClr val="tx2">
                    <a:lumMod val="75000"/>
                  </a:schemeClr>
                </a:solidFill>
                <a:latin typeface="+mj-lt"/>
                <a:cs typeface="Calibri"/>
              </a:endParaRPr>
            </a:p>
            <a:p>
              <a:r>
                <a:rPr lang="ru-RU" sz="1200" b="1" dirty="0">
                  <a:solidFill>
                    <a:schemeClr val="tx2">
                      <a:lumMod val="75000"/>
                    </a:schemeClr>
                  </a:solidFill>
                  <a:latin typeface="+mj-lt"/>
                  <a:cs typeface="Calibri"/>
                </a:rPr>
                <a:t>Ставка: 3 %</a:t>
              </a:r>
              <a:r>
                <a:rPr lang="en-US" sz="1200" b="1" dirty="0">
                  <a:solidFill>
                    <a:schemeClr val="tx2">
                      <a:lumMod val="75000"/>
                    </a:schemeClr>
                  </a:solidFill>
                  <a:latin typeface="+mj-lt"/>
                  <a:cs typeface="Calibri"/>
                </a:rPr>
                <a:t> </a:t>
              </a:r>
              <a:r>
                <a:rPr lang="ru-RU" sz="1200" b="1" dirty="0">
                  <a:solidFill>
                    <a:schemeClr val="tx2">
                      <a:lumMod val="75000"/>
                    </a:schemeClr>
                  </a:solidFill>
                  <a:latin typeface="+mj-lt"/>
                  <a:cs typeface="Calibri"/>
                </a:rPr>
                <a:t>- 4 %</a:t>
              </a:r>
            </a:p>
            <a:p>
              <a:endParaRPr lang="ru-RU" sz="1200" b="1" dirty="0">
                <a:solidFill>
                  <a:schemeClr val="tx2">
                    <a:lumMod val="75000"/>
                  </a:schemeClr>
                </a:solidFill>
                <a:latin typeface="+mj-lt"/>
                <a:cs typeface="Calibri"/>
              </a:endParaRPr>
            </a:p>
            <a:p>
              <a:r>
                <a:rPr lang="ru-RU" sz="1200" b="1" dirty="0">
                  <a:solidFill>
                    <a:schemeClr val="tx2">
                      <a:lumMod val="75000"/>
                    </a:schemeClr>
                  </a:solidFill>
                  <a:latin typeface="+mj-lt"/>
                  <a:cs typeface="Calibri"/>
                </a:rPr>
                <a:t>Срок: до 60 месяцев</a:t>
              </a:r>
            </a:p>
            <a:p>
              <a:endParaRPr lang="ru-RU" sz="975" b="1" dirty="0">
                <a:solidFill>
                  <a:schemeClr val="tx2">
                    <a:lumMod val="75000"/>
                  </a:schemeClr>
                </a:solidFill>
              </a:endParaRPr>
            </a:p>
            <a:p>
              <a:endParaRPr lang="ru-RU" sz="975" b="1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</p:grpSp>
      <p:grpSp>
        <p:nvGrpSpPr>
          <p:cNvPr id="51" name="Группа 50">
            <a:extLst>
              <a:ext uri="{FF2B5EF4-FFF2-40B4-BE49-F238E27FC236}">
                <a16:creationId xmlns:a16="http://schemas.microsoft.com/office/drawing/2014/main" id="{519CA9C4-DB1D-C2F9-AF4D-E8A05068A111}"/>
              </a:ext>
            </a:extLst>
          </p:cNvPr>
          <p:cNvGrpSpPr/>
          <p:nvPr/>
        </p:nvGrpSpPr>
        <p:grpSpPr>
          <a:xfrm>
            <a:off x="7983492" y="1283832"/>
            <a:ext cx="1922508" cy="2714206"/>
            <a:chOff x="164064" y="1392349"/>
            <a:chExt cx="2309282" cy="2497129"/>
          </a:xfrm>
        </p:grpSpPr>
        <p:pic>
          <p:nvPicPr>
            <p:cNvPr id="52" name="Picture 112">
              <a:extLst>
                <a:ext uri="{FF2B5EF4-FFF2-40B4-BE49-F238E27FC236}">
                  <a16:creationId xmlns:a16="http://schemas.microsoft.com/office/drawing/2014/main" id="{FFFFC803-1ECA-2A21-D0AF-DA5DA8BA8B7C}"/>
                </a:ext>
              </a:extLst>
            </p:cNvPr>
            <p:cNvPicPr/>
            <p:nvPr/>
          </p:nvPicPr>
          <p:blipFill>
            <a:blip r:embed="rId4"/>
            <a:stretch/>
          </p:blipFill>
          <p:spPr>
            <a:xfrm>
              <a:off x="195624" y="1577954"/>
              <a:ext cx="2268305" cy="2123417"/>
            </a:xfrm>
            <a:prstGeom prst="rect">
              <a:avLst/>
            </a:prstGeom>
          </p:spPr>
        </p:pic>
        <p:sp>
          <p:nvSpPr>
            <p:cNvPr id="53" name="Shape 117">
              <a:extLst>
                <a:ext uri="{FF2B5EF4-FFF2-40B4-BE49-F238E27FC236}">
                  <a16:creationId xmlns:a16="http://schemas.microsoft.com/office/drawing/2014/main" id="{9885D31D-2C70-448B-BA46-20A93F35F95A}"/>
                </a:ext>
              </a:extLst>
            </p:cNvPr>
            <p:cNvSpPr txBox="1"/>
            <p:nvPr/>
          </p:nvSpPr>
          <p:spPr>
            <a:xfrm>
              <a:off x="164064" y="1392349"/>
              <a:ext cx="2309282" cy="2497129"/>
            </a:xfrm>
            <a:prstGeom prst="rect">
              <a:avLst/>
            </a:prstGeom>
            <a:noFill/>
          </p:spPr>
          <p:txBody>
            <a:bodyPr wrap="square" lIns="74295" tIns="37148" rIns="74295" bIns="37148">
              <a:spAutoFit/>
            </a:bodyPr>
            <a:lstStyle/>
            <a:p>
              <a:pPr algn="ctr"/>
              <a:endParaRPr lang="en-US" sz="1000" b="1" dirty="0">
                <a:solidFill>
                  <a:schemeClr val="tx2">
                    <a:lumMod val="75000"/>
                  </a:schemeClr>
                </a:solidFill>
                <a:latin typeface="Calibri"/>
                <a:ea typeface="Calibri"/>
                <a:cs typeface="Calibri"/>
              </a:endParaRPr>
            </a:p>
            <a:p>
              <a:pPr algn="ctr"/>
              <a:r>
                <a:rPr lang="ru-RU" sz="1600" b="1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Calibri"/>
                </a:rPr>
                <a:t>Бережливый</a:t>
              </a:r>
            </a:p>
            <a:p>
              <a:pPr algn="ctr"/>
              <a:endParaRPr lang="ru-RU" sz="800" b="1" dirty="0">
                <a:solidFill>
                  <a:schemeClr val="tx2">
                    <a:lumMod val="75000"/>
                  </a:schemeClr>
                </a:solidFill>
                <a:ea typeface="Calibri"/>
                <a:cs typeface="Calibri"/>
              </a:endParaRPr>
            </a:p>
            <a:p>
              <a:pPr algn="ctr"/>
              <a:r>
                <a:rPr lang="ru-RU" sz="1200" b="1" dirty="0">
                  <a:solidFill>
                    <a:schemeClr val="tx2">
                      <a:lumMod val="75000"/>
                    </a:schemeClr>
                  </a:solidFill>
                  <a:latin typeface="+mj-lt"/>
                  <a:cs typeface="Calibri"/>
                </a:rPr>
                <a:t>Оборудование, российского и иностранного производства</a:t>
              </a:r>
            </a:p>
            <a:p>
              <a:endParaRPr lang="ru-RU" sz="1200" b="1" dirty="0">
                <a:solidFill>
                  <a:schemeClr val="tx2">
                    <a:lumMod val="75000"/>
                  </a:schemeClr>
                </a:solidFill>
                <a:latin typeface="+mj-lt"/>
                <a:cs typeface="Calibri"/>
              </a:endParaRPr>
            </a:p>
            <a:p>
              <a:endParaRPr lang="ru-RU" sz="1200" b="1" dirty="0">
                <a:solidFill>
                  <a:schemeClr val="tx2">
                    <a:lumMod val="75000"/>
                  </a:schemeClr>
                </a:solidFill>
                <a:latin typeface="+mj-lt"/>
                <a:cs typeface="Calibri"/>
              </a:endParaRPr>
            </a:p>
            <a:p>
              <a:r>
                <a:rPr lang="ru-RU" sz="1200" b="1" dirty="0">
                  <a:solidFill>
                    <a:schemeClr val="tx2">
                      <a:lumMod val="75000"/>
                    </a:schemeClr>
                  </a:solidFill>
                  <a:latin typeface="+mj-lt"/>
                  <a:cs typeface="Calibri"/>
                </a:rPr>
                <a:t>Сумма: от 300 тыс. до 5 млн</a:t>
              </a:r>
            </a:p>
            <a:p>
              <a:endParaRPr lang="ru-RU" sz="500" b="1" dirty="0">
                <a:solidFill>
                  <a:schemeClr val="tx2">
                    <a:lumMod val="75000"/>
                  </a:schemeClr>
                </a:solidFill>
                <a:latin typeface="+mj-lt"/>
                <a:cs typeface="Calibri"/>
              </a:endParaRPr>
            </a:p>
            <a:p>
              <a:endParaRPr lang="ru-RU" sz="500" b="1" dirty="0">
                <a:solidFill>
                  <a:schemeClr val="tx2">
                    <a:lumMod val="75000"/>
                  </a:schemeClr>
                </a:solidFill>
                <a:latin typeface="+mj-lt"/>
                <a:cs typeface="Calibri"/>
              </a:endParaRPr>
            </a:p>
            <a:p>
              <a:r>
                <a:rPr lang="ru-RU" sz="1200" b="1" dirty="0">
                  <a:solidFill>
                    <a:schemeClr val="tx2">
                      <a:lumMod val="75000"/>
                    </a:schemeClr>
                  </a:solidFill>
                  <a:latin typeface="+mj-lt"/>
                  <a:cs typeface="Calibri"/>
                </a:rPr>
                <a:t>Ставка: 4,5 %</a:t>
              </a:r>
            </a:p>
            <a:p>
              <a:endParaRPr lang="ru-RU" sz="1200" b="1" dirty="0">
                <a:solidFill>
                  <a:schemeClr val="tx2">
                    <a:lumMod val="75000"/>
                  </a:schemeClr>
                </a:solidFill>
                <a:latin typeface="+mj-lt"/>
                <a:cs typeface="Calibri"/>
              </a:endParaRPr>
            </a:p>
            <a:p>
              <a:r>
                <a:rPr lang="ru-RU" sz="1200" b="1" dirty="0">
                  <a:solidFill>
                    <a:schemeClr val="tx2">
                      <a:lumMod val="75000"/>
                    </a:schemeClr>
                  </a:solidFill>
                  <a:latin typeface="+mj-lt"/>
                  <a:cs typeface="Calibri"/>
                </a:rPr>
                <a:t>Срок: до 72 месяцев</a:t>
              </a:r>
            </a:p>
            <a:p>
              <a:endParaRPr lang="ru-RU" sz="975" b="1" dirty="0">
                <a:solidFill>
                  <a:schemeClr val="tx2">
                    <a:lumMod val="75000"/>
                  </a:schemeClr>
                </a:solidFill>
              </a:endParaRPr>
            </a:p>
            <a:p>
              <a:endParaRPr lang="ru-RU" sz="975" b="1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</p:grpSp>
      <p:grpSp>
        <p:nvGrpSpPr>
          <p:cNvPr id="57" name="Группа 56">
            <a:extLst>
              <a:ext uri="{FF2B5EF4-FFF2-40B4-BE49-F238E27FC236}">
                <a16:creationId xmlns:a16="http://schemas.microsoft.com/office/drawing/2014/main" id="{2279FF99-2704-BE73-D7F8-19EE8444DE8D}"/>
              </a:ext>
            </a:extLst>
          </p:cNvPr>
          <p:cNvGrpSpPr/>
          <p:nvPr/>
        </p:nvGrpSpPr>
        <p:grpSpPr>
          <a:xfrm>
            <a:off x="21852" y="3793579"/>
            <a:ext cx="2048478" cy="2937752"/>
            <a:chOff x="195624" y="1441104"/>
            <a:chExt cx="2347074" cy="2454929"/>
          </a:xfrm>
        </p:grpSpPr>
        <p:pic>
          <p:nvPicPr>
            <p:cNvPr id="58" name="Picture 112">
              <a:extLst>
                <a:ext uri="{FF2B5EF4-FFF2-40B4-BE49-F238E27FC236}">
                  <a16:creationId xmlns:a16="http://schemas.microsoft.com/office/drawing/2014/main" id="{A316FD48-FFB6-6DB9-345C-99FA06D7A18D}"/>
                </a:ext>
              </a:extLst>
            </p:cNvPr>
            <p:cNvPicPr/>
            <p:nvPr/>
          </p:nvPicPr>
          <p:blipFill>
            <a:blip r:embed="rId4"/>
            <a:stretch/>
          </p:blipFill>
          <p:spPr>
            <a:xfrm>
              <a:off x="195624" y="1577954"/>
              <a:ext cx="2268305" cy="2123417"/>
            </a:xfrm>
            <a:prstGeom prst="rect">
              <a:avLst/>
            </a:prstGeom>
          </p:spPr>
        </p:pic>
        <p:sp>
          <p:nvSpPr>
            <p:cNvPr id="59" name="Shape 117">
              <a:extLst>
                <a:ext uri="{FF2B5EF4-FFF2-40B4-BE49-F238E27FC236}">
                  <a16:creationId xmlns:a16="http://schemas.microsoft.com/office/drawing/2014/main" id="{1043700A-E7B6-931A-6B25-8F066804B008}"/>
                </a:ext>
              </a:extLst>
            </p:cNvPr>
            <p:cNvSpPr txBox="1"/>
            <p:nvPr/>
          </p:nvSpPr>
          <p:spPr>
            <a:xfrm>
              <a:off x="221134" y="1441104"/>
              <a:ext cx="2321564" cy="2454929"/>
            </a:xfrm>
            <a:prstGeom prst="rect">
              <a:avLst/>
            </a:prstGeom>
            <a:noFill/>
          </p:spPr>
          <p:txBody>
            <a:bodyPr wrap="square" lIns="74295" tIns="37148" rIns="74295" bIns="37148">
              <a:spAutoFit/>
            </a:bodyPr>
            <a:lstStyle/>
            <a:p>
              <a:pPr algn="ctr"/>
              <a:endParaRPr lang="en-US" sz="1000" b="1" dirty="0">
                <a:solidFill>
                  <a:schemeClr val="tx2">
                    <a:lumMod val="75000"/>
                  </a:schemeClr>
                </a:solidFill>
                <a:latin typeface="Calibri"/>
                <a:ea typeface="Calibri"/>
                <a:cs typeface="Calibri"/>
              </a:endParaRPr>
            </a:p>
            <a:p>
              <a:pPr algn="ctr"/>
              <a:r>
                <a:rPr lang="ru-RU" sz="1600" b="1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Calibri"/>
                </a:rPr>
                <a:t>Донской бренд</a:t>
              </a:r>
            </a:p>
            <a:p>
              <a:pPr algn="ctr"/>
              <a:endParaRPr lang="ru-RU" sz="800" b="1" dirty="0">
                <a:solidFill>
                  <a:schemeClr val="tx2">
                    <a:lumMod val="75000"/>
                  </a:schemeClr>
                </a:solidFill>
                <a:ea typeface="Calibri"/>
                <a:cs typeface="Calibri"/>
              </a:endParaRPr>
            </a:p>
            <a:p>
              <a:pPr algn="ctr"/>
              <a:r>
                <a:rPr lang="ru-RU" sz="1200" b="1" dirty="0">
                  <a:solidFill>
                    <a:schemeClr val="tx2">
                      <a:lumMod val="75000"/>
                    </a:schemeClr>
                  </a:solidFill>
                  <a:latin typeface="+mj-lt"/>
                  <a:cs typeface="Calibri"/>
                </a:rPr>
                <a:t>Оборудование, коммерческий транспорт, спецтехника, сельхозтехника, российского и иностранного производства</a:t>
              </a:r>
            </a:p>
            <a:p>
              <a:endParaRPr lang="ru-RU" sz="1200" b="1" dirty="0">
                <a:solidFill>
                  <a:schemeClr val="tx2">
                    <a:lumMod val="75000"/>
                  </a:schemeClr>
                </a:solidFill>
                <a:latin typeface="+mj-lt"/>
                <a:cs typeface="Calibri"/>
              </a:endParaRPr>
            </a:p>
            <a:p>
              <a:r>
                <a:rPr lang="ru-RU" sz="1200" b="1" dirty="0">
                  <a:solidFill>
                    <a:schemeClr val="tx2">
                      <a:lumMod val="75000"/>
                    </a:schemeClr>
                  </a:solidFill>
                  <a:latin typeface="+mj-lt"/>
                  <a:cs typeface="Calibri"/>
                </a:rPr>
                <a:t>Сумма: от 1  до 10 млн.</a:t>
              </a:r>
            </a:p>
            <a:p>
              <a:endParaRPr lang="ru-RU" sz="1200" b="1" dirty="0">
                <a:solidFill>
                  <a:schemeClr val="tx2">
                    <a:lumMod val="75000"/>
                  </a:schemeClr>
                </a:solidFill>
                <a:latin typeface="+mj-lt"/>
                <a:cs typeface="Calibri"/>
              </a:endParaRPr>
            </a:p>
            <a:p>
              <a:r>
                <a:rPr lang="ru-RU" sz="1200" b="1" dirty="0">
                  <a:solidFill>
                    <a:schemeClr val="tx2">
                      <a:lumMod val="75000"/>
                    </a:schemeClr>
                  </a:solidFill>
                  <a:latin typeface="+mj-lt"/>
                  <a:cs typeface="Calibri"/>
                </a:rPr>
                <a:t>Ставка: 5 %</a:t>
              </a:r>
            </a:p>
            <a:p>
              <a:endParaRPr lang="ru-RU" sz="1200" b="1" dirty="0">
                <a:solidFill>
                  <a:schemeClr val="tx2">
                    <a:lumMod val="75000"/>
                  </a:schemeClr>
                </a:solidFill>
                <a:latin typeface="+mj-lt"/>
                <a:cs typeface="Calibri"/>
              </a:endParaRPr>
            </a:p>
            <a:p>
              <a:r>
                <a:rPr lang="ru-RU" sz="1200" b="1" dirty="0">
                  <a:solidFill>
                    <a:schemeClr val="tx2">
                      <a:lumMod val="75000"/>
                    </a:schemeClr>
                  </a:solidFill>
                  <a:latin typeface="+mj-lt"/>
                  <a:cs typeface="Calibri"/>
                </a:rPr>
                <a:t>Срок: до 72 месяцев</a:t>
              </a:r>
            </a:p>
            <a:p>
              <a:endParaRPr lang="ru-RU" sz="975" b="1" dirty="0">
                <a:solidFill>
                  <a:schemeClr val="tx2">
                    <a:lumMod val="75000"/>
                  </a:schemeClr>
                </a:solidFill>
              </a:endParaRPr>
            </a:p>
            <a:p>
              <a:endParaRPr lang="ru-RU" sz="975" b="1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</p:grpSp>
      <p:grpSp>
        <p:nvGrpSpPr>
          <p:cNvPr id="60" name="Группа 59">
            <a:extLst>
              <a:ext uri="{FF2B5EF4-FFF2-40B4-BE49-F238E27FC236}">
                <a16:creationId xmlns:a16="http://schemas.microsoft.com/office/drawing/2014/main" id="{BA58A015-7354-1872-85EA-5BE17B671B28}"/>
              </a:ext>
            </a:extLst>
          </p:cNvPr>
          <p:cNvGrpSpPr/>
          <p:nvPr/>
        </p:nvGrpSpPr>
        <p:grpSpPr>
          <a:xfrm>
            <a:off x="1983745" y="3835011"/>
            <a:ext cx="2028716" cy="2979033"/>
            <a:chOff x="168994" y="1454108"/>
            <a:chExt cx="2321564" cy="2527190"/>
          </a:xfrm>
        </p:grpSpPr>
        <p:pic>
          <p:nvPicPr>
            <p:cNvPr id="61" name="Picture 112">
              <a:extLst>
                <a:ext uri="{FF2B5EF4-FFF2-40B4-BE49-F238E27FC236}">
                  <a16:creationId xmlns:a16="http://schemas.microsoft.com/office/drawing/2014/main" id="{92572918-AEE5-84C2-FAF0-174E139601D3}"/>
                </a:ext>
              </a:extLst>
            </p:cNvPr>
            <p:cNvPicPr/>
            <p:nvPr/>
          </p:nvPicPr>
          <p:blipFill>
            <a:blip r:embed="rId4"/>
            <a:stretch/>
          </p:blipFill>
          <p:spPr>
            <a:xfrm>
              <a:off x="195624" y="1577954"/>
              <a:ext cx="2268305" cy="2123417"/>
            </a:xfrm>
            <a:prstGeom prst="rect">
              <a:avLst/>
            </a:prstGeom>
          </p:spPr>
        </p:pic>
        <p:sp>
          <p:nvSpPr>
            <p:cNvPr id="62" name="Shape 117">
              <a:extLst>
                <a:ext uri="{FF2B5EF4-FFF2-40B4-BE49-F238E27FC236}">
                  <a16:creationId xmlns:a16="http://schemas.microsoft.com/office/drawing/2014/main" id="{0D759CD9-1891-EE15-5C51-B6C643857976}"/>
                </a:ext>
              </a:extLst>
            </p:cNvPr>
            <p:cNvSpPr txBox="1"/>
            <p:nvPr/>
          </p:nvSpPr>
          <p:spPr>
            <a:xfrm>
              <a:off x="168994" y="1454108"/>
              <a:ext cx="2321564" cy="2527190"/>
            </a:xfrm>
            <a:prstGeom prst="rect">
              <a:avLst/>
            </a:prstGeom>
            <a:noFill/>
          </p:spPr>
          <p:txBody>
            <a:bodyPr wrap="square" lIns="74295" tIns="37148" rIns="74295" bIns="37148">
              <a:spAutoFit/>
            </a:bodyPr>
            <a:lstStyle/>
            <a:p>
              <a:pPr algn="ctr"/>
              <a:endParaRPr lang="en-US" sz="1000" b="1" dirty="0">
                <a:solidFill>
                  <a:schemeClr val="tx2">
                    <a:lumMod val="75000"/>
                  </a:schemeClr>
                </a:solidFill>
                <a:latin typeface="Calibri"/>
                <a:ea typeface="Calibri"/>
                <a:cs typeface="Calibri"/>
              </a:endParaRPr>
            </a:p>
            <a:p>
              <a:pPr algn="ctr"/>
              <a:r>
                <a:rPr lang="ru-RU" sz="1600" b="1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Calibri"/>
                </a:rPr>
                <a:t>Тор -Лизинг</a:t>
              </a:r>
            </a:p>
            <a:p>
              <a:pPr algn="ctr"/>
              <a:endParaRPr lang="ru-RU" sz="800" b="1" dirty="0">
                <a:solidFill>
                  <a:schemeClr val="tx2">
                    <a:lumMod val="75000"/>
                  </a:schemeClr>
                </a:solidFill>
                <a:ea typeface="Calibri"/>
                <a:cs typeface="Calibri"/>
              </a:endParaRPr>
            </a:p>
            <a:p>
              <a:pPr algn="ctr"/>
              <a:r>
                <a:rPr lang="ru-RU" sz="1200" b="1" dirty="0">
                  <a:solidFill>
                    <a:schemeClr val="tx2">
                      <a:lumMod val="75000"/>
                    </a:schemeClr>
                  </a:solidFill>
                  <a:latin typeface="+mj-lt"/>
                  <a:cs typeface="Calibri"/>
                </a:rPr>
                <a:t>Оборудование, коммерческий транспорт, спецтехника российского и иностранного  производства</a:t>
              </a:r>
            </a:p>
            <a:p>
              <a:endParaRPr lang="ru-RU" sz="1200" b="1" dirty="0">
                <a:solidFill>
                  <a:schemeClr val="tx2">
                    <a:lumMod val="75000"/>
                  </a:schemeClr>
                </a:solidFill>
                <a:latin typeface="+mj-lt"/>
                <a:cs typeface="Calibri"/>
              </a:endParaRPr>
            </a:p>
            <a:p>
              <a:endParaRPr lang="ru-RU" sz="1200" b="1" dirty="0">
                <a:solidFill>
                  <a:schemeClr val="tx2">
                    <a:lumMod val="75000"/>
                  </a:schemeClr>
                </a:solidFill>
                <a:latin typeface="+mj-lt"/>
                <a:cs typeface="Calibri"/>
              </a:endParaRPr>
            </a:p>
            <a:p>
              <a:r>
                <a:rPr lang="ru-RU" sz="1200" b="1" dirty="0">
                  <a:solidFill>
                    <a:schemeClr val="tx2">
                      <a:lumMod val="75000"/>
                    </a:schemeClr>
                  </a:solidFill>
                  <a:latin typeface="+mj-lt"/>
                  <a:cs typeface="Calibri"/>
                </a:rPr>
                <a:t>Сумма: от 300 тыс. до 30 млн.</a:t>
              </a:r>
            </a:p>
            <a:p>
              <a:endParaRPr lang="ru-RU" sz="1200" b="1" dirty="0">
                <a:solidFill>
                  <a:schemeClr val="tx2">
                    <a:lumMod val="75000"/>
                  </a:schemeClr>
                </a:solidFill>
                <a:latin typeface="+mj-lt"/>
                <a:cs typeface="Calibri"/>
              </a:endParaRPr>
            </a:p>
            <a:p>
              <a:r>
                <a:rPr lang="ru-RU" sz="1200" b="1" dirty="0">
                  <a:solidFill>
                    <a:schemeClr val="tx2">
                      <a:lumMod val="75000"/>
                    </a:schemeClr>
                  </a:solidFill>
                  <a:latin typeface="+mj-lt"/>
                  <a:cs typeface="Calibri"/>
                </a:rPr>
                <a:t>Ставка: 6 % - 8 %</a:t>
              </a:r>
            </a:p>
            <a:p>
              <a:endParaRPr lang="ru-RU" sz="1200" b="1" dirty="0">
                <a:solidFill>
                  <a:schemeClr val="tx2">
                    <a:lumMod val="75000"/>
                  </a:schemeClr>
                </a:solidFill>
                <a:latin typeface="+mj-lt"/>
                <a:cs typeface="Calibri"/>
              </a:endParaRPr>
            </a:p>
            <a:p>
              <a:r>
                <a:rPr lang="en-US" sz="1200" b="1" dirty="0">
                  <a:solidFill>
                    <a:schemeClr val="tx2">
                      <a:lumMod val="75000"/>
                    </a:schemeClr>
                  </a:solidFill>
                  <a:latin typeface="+mj-lt"/>
                  <a:cs typeface="Calibri"/>
                </a:rPr>
                <a:t> </a:t>
              </a:r>
              <a:r>
                <a:rPr lang="ru-RU" sz="1200" b="1" dirty="0">
                  <a:solidFill>
                    <a:schemeClr val="tx2">
                      <a:lumMod val="75000"/>
                    </a:schemeClr>
                  </a:solidFill>
                  <a:latin typeface="+mj-lt"/>
                  <a:cs typeface="Calibri"/>
                </a:rPr>
                <a:t>Срок: до 72 месяцев</a:t>
              </a:r>
            </a:p>
            <a:p>
              <a:endParaRPr lang="ru-RU" sz="975" b="1" dirty="0">
                <a:solidFill>
                  <a:schemeClr val="tx2">
                    <a:lumMod val="75000"/>
                  </a:schemeClr>
                </a:solidFill>
              </a:endParaRPr>
            </a:p>
            <a:p>
              <a:endParaRPr lang="ru-RU" sz="975" b="1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</p:grpSp>
      <p:grpSp>
        <p:nvGrpSpPr>
          <p:cNvPr id="63" name="Группа 62">
            <a:extLst>
              <a:ext uri="{FF2B5EF4-FFF2-40B4-BE49-F238E27FC236}">
                <a16:creationId xmlns:a16="http://schemas.microsoft.com/office/drawing/2014/main" id="{538548FD-AB28-EC35-86B9-1BEC46756880}"/>
              </a:ext>
            </a:extLst>
          </p:cNvPr>
          <p:cNvGrpSpPr/>
          <p:nvPr/>
        </p:nvGrpSpPr>
        <p:grpSpPr>
          <a:xfrm>
            <a:off x="4000817" y="3743482"/>
            <a:ext cx="2101921" cy="3068149"/>
            <a:chOff x="188855" y="1392348"/>
            <a:chExt cx="2315662" cy="2579691"/>
          </a:xfrm>
        </p:grpSpPr>
        <p:pic>
          <p:nvPicPr>
            <p:cNvPr id="64" name="Picture 112">
              <a:extLst>
                <a:ext uri="{FF2B5EF4-FFF2-40B4-BE49-F238E27FC236}">
                  <a16:creationId xmlns:a16="http://schemas.microsoft.com/office/drawing/2014/main" id="{1DAE35E4-C308-9E4A-7F88-9D66B5C33537}"/>
                </a:ext>
              </a:extLst>
            </p:cNvPr>
            <p:cNvPicPr/>
            <p:nvPr/>
          </p:nvPicPr>
          <p:blipFill>
            <a:blip r:embed="rId4"/>
            <a:stretch/>
          </p:blipFill>
          <p:spPr>
            <a:xfrm>
              <a:off x="195624" y="1577954"/>
              <a:ext cx="2268305" cy="2123417"/>
            </a:xfrm>
            <a:prstGeom prst="rect">
              <a:avLst/>
            </a:prstGeom>
          </p:spPr>
        </p:pic>
        <p:sp>
          <p:nvSpPr>
            <p:cNvPr id="65" name="Shape 117">
              <a:extLst>
                <a:ext uri="{FF2B5EF4-FFF2-40B4-BE49-F238E27FC236}">
                  <a16:creationId xmlns:a16="http://schemas.microsoft.com/office/drawing/2014/main" id="{DE4134CE-E66A-4232-BCAF-39574463EFC0}"/>
                </a:ext>
              </a:extLst>
            </p:cNvPr>
            <p:cNvSpPr txBox="1"/>
            <p:nvPr/>
          </p:nvSpPr>
          <p:spPr>
            <a:xfrm>
              <a:off x="188855" y="1392348"/>
              <a:ext cx="2315662" cy="2579691"/>
            </a:xfrm>
            <a:prstGeom prst="rect">
              <a:avLst/>
            </a:prstGeom>
            <a:noFill/>
          </p:spPr>
          <p:txBody>
            <a:bodyPr wrap="square" lIns="74295" tIns="37148" rIns="74295" bIns="37148">
              <a:spAutoFit/>
            </a:bodyPr>
            <a:lstStyle/>
            <a:p>
              <a:pPr algn="ctr"/>
              <a:endParaRPr lang="en-US" sz="1000" b="1" dirty="0">
                <a:solidFill>
                  <a:schemeClr val="tx2">
                    <a:lumMod val="75000"/>
                  </a:schemeClr>
                </a:solidFill>
                <a:latin typeface="Calibri"/>
                <a:ea typeface="Calibri"/>
                <a:cs typeface="Calibri"/>
              </a:endParaRPr>
            </a:p>
            <a:p>
              <a:pPr algn="ctr"/>
              <a:endParaRPr lang="en-US" sz="500" b="1" dirty="0">
                <a:solidFill>
                  <a:schemeClr val="tx2">
                    <a:lumMod val="75000"/>
                  </a:schemeClr>
                </a:solidFill>
                <a:ea typeface="Calibri"/>
                <a:cs typeface="Calibri"/>
              </a:endParaRPr>
            </a:p>
            <a:p>
              <a:pPr algn="ctr"/>
              <a:r>
                <a:rPr lang="ru-RU" sz="1600" b="1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Calibri"/>
                </a:rPr>
                <a:t>Недвижимость</a:t>
              </a:r>
            </a:p>
            <a:p>
              <a:pPr algn="ctr"/>
              <a:endParaRPr lang="ru-RU" sz="800" b="1" dirty="0">
                <a:solidFill>
                  <a:schemeClr val="tx2">
                    <a:lumMod val="75000"/>
                  </a:schemeClr>
                </a:solidFill>
                <a:ea typeface="Calibri"/>
                <a:cs typeface="Calibri"/>
              </a:endParaRPr>
            </a:p>
            <a:p>
              <a:pPr algn="ctr"/>
              <a:r>
                <a:rPr lang="ru-RU" sz="1200" b="1" dirty="0">
                  <a:solidFill>
                    <a:schemeClr val="tx2">
                      <a:lumMod val="75000"/>
                    </a:schemeClr>
                  </a:solidFill>
                  <a:latin typeface="+mj-lt"/>
                  <a:cs typeface="Calibri"/>
                </a:rPr>
                <a:t>Складская и производственная коммерческая недвижимость</a:t>
              </a:r>
            </a:p>
            <a:p>
              <a:pPr algn="ctr"/>
              <a:endParaRPr lang="ru-RU" sz="1200" b="1" dirty="0">
                <a:solidFill>
                  <a:schemeClr val="tx2">
                    <a:lumMod val="75000"/>
                  </a:schemeClr>
                </a:solidFill>
                <a:latin typeface="+mj-lt"/>
                <a:cs typeface="Calibri"/>
              </a:endParaRPr>
            </a:p>
            <a:p>
              <a:pPr algn="ctr"/>
              <a:endParaRPr lang="ru-RU" sz="1200" b="1" dirty="0">
                <a:solidFill>
                  <a:schemeClr val="tx2">
                    <a:lumMod val="75000"/>
                  </a:schemeClr>
                </a:solidFill>
                <a:latin typeface="+mj-lt"/>
                <a:cs typeface="Calibri"/>
              </a:endParaRPr>
            </a:p>
            <a:p>
              <a:endParaRPr lang="ru-RU" sz="300" b="1" dirty="0">
                <a:solidFill>
                  <a:schemeClr val="tx2">
                    <a:lumMod val="75000"/>
                  </a:schemeClr>
                </a:solidFill>
                <a:latin typeface="+mj-lt"/>
                <a:cs typeface="Calibri"/>
              </a:endParaRPr>
            </a:p>
            <a:p>
              <a:endParaRPr lang="ru-RU" sz="300" b="1" dirty="0">
                <a:solidFill>
                  <a:schemeClr val="tx2">
                    <a:lumMod val="75000"/>
                  </a:schemeClr>
                </a:solidFill>
                <a:latin typeface="+mj-lt"/>
                <a:cs typeface="Calibri"/>
              </a:endParaRPr>
            </a:p>
            <a:p>
              <a:endParaRPr lang="en-US" sz="1200" b="1" dirty="0">
                <a:solidFill>
                  <a:schemeClr val="tx2">
                    <a:lumMod val="75000"/>
                  </a:schemeClr>
                </a:solidFill>
                <a:latin typeface="+mj-lt"/>
                <a:cs typeface="Calibri"/>
              </a:endParaRPr>
            </a:p>
            <a:p>
              <a:endParaRPr lang="en-US" sz="500" b="1" dirty="0">
                <a:solidFill>
                  <a:schemeClr val="tx2">
                    <a:lumMod val="75000"/>
                  </a:schemeClr>
                </a:solidFill>
                <a:latin typeface="+mj-lt"/>
                <a:cs typeface="Calibri"/>
              </a:endParaRPr>
            </a:p>
            <a:p>
              <a:r>
                <a:rPr lang="ru-RU" sz="1200" b="1" dirty="0">
                  <a:solidFill>
                    <a:schemeClr val="tx2">
                      <a:lumMod val="75000"/>
                    </a:schemeClr>
                  </a:solidFill>
                  <a:latin typeface="+mj-lt"/>
                  <a:cs typeface="Calibri"/>
                </a:rPr>
                <a:t>Сумма: от 1  до 30 млн.</a:t>
              </a:r>
            </a:p>
            <a:p>
              <a:endParaRPr lang="ru-RU" sz="1200" b="1" dirty="0">
                <a:solidFill>
                  <a:schemeClr val="tx2">
                    <a:lumMod val="75000"/>
                  </a:schemeClr>
                </a:solidFill>
                <a:latin typeface="+mj-lt"/>
                <a:cs typeface="Calibri"/>
              </a:endParaRPr>
            </a:p>
            <a:p>
              <a:r>
                <a:rPr lang="ru-RU" sz="1200" b="1" dirty="0">
                  <a:solidFill>
                    <a:schemeClr val="tx2">
                      <a:lumMod val="75000"/>
                    </a:schemeClr>
                  </a:solidFill>
                  <a:latin typeface="+mj-lt"/>
                  <a:cs typeface="Calibri"/>
                </a:rPr>
                <a:t>Ставка: 6 %</a:t>
              </a:r>
            </a:p>
            <a:p>
              <a:endParaRPr lang="ru-RU" sz="1200" b="1" dirty="0">
                <a:solidFill>
                  <a:schemeClr val="tx2">
                    <a:lumMod val="75000"/>
                  </a:schemeClr>
                </a:solidFill>
                <a:latin typeface="+mj-lt"/>
                <a:cs typeface="Calibri"/>
              </a:endParaRPr>
            </a:p>
            <a:p>
              <a:r>
                <a:rPr lang="en-US" sz="1200" b="1" dirty="0">
                  <a:solidFill>
                    <a:schemeClr val="tx2">
                      <a:lumMod val="75000"/>
                    </a:schemeClr>
                  </a:solidFill>
                  <a:latin typeface="+mj-lt"/>
                  <a:cs typeface="Calibri"/>
                </a:rPr>
                <a:t> </a:t>
              </a:r>
              <a:r>
                <a:rPr lang="ru-RU" sz="1200" b="1" dirty="0">
                  <a:solidFill>
                    <a:schemeClr val="tx2">
                      <a:lumMod val="75000"/>
                    </a:schemeClr>
                  </a:solidFill>
                  <a:latin typeface="+mj-lt"/>
                  <a:cs typeface="Calibri"/>
                </a:rPr>
                <a:t>Срок: до 120  месяцев</a:t>
              </a:r>
            </a:p>
            <a:p>
              <a:endParaRPr lang="ru-RU" sz="975" b="1" dirty="0">
                <a:solidFill>
                  <a:schemeClr val="tx2">
                    <a:lumMod val="75000"/>
                  </a:schemeClr>
                </a:solidFill>
              </a:endParaRPr>
            </a:p>
            <a:p>
              <a:endParaRPr lang="ru-RU" sz="975" b="1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</p:grpSp>
      <p:grpSp>
        <p:nvGrpSpPr>
          <p:cNvPr id="66" name="Группа 65">
            <a:extLst>
              <a:ext uri="{FF2B5EF4-FFF2-40B4-BE49-F238E27FC236}">
                <a16:creationId xmlns:a16="http://schemas.microsoft.com/office/drawing/2014/main" id="{7E961B38-7141-CB34-55FB-D19C058BB251}"/>
              </a:ext>
            </a:extLst>
          </p:cNvPr>
          <p:cNvGrpSpPr/>
          <p:nvPr/>
        </p:nvGrpSpPr>
        <p:grpSpPr>
          <a:xfrm>
            <a:off x="6008991" y="3743481"/>
            <a:ext cx="2058935" cy="2975816"/>
            <a:chOff x="154441" y="1392349"/>
            <a:chExt cx="2370817" cy="2467061"/>
          </a:xfrm>
        </p:grpSpPr>
        <p:pic>
          <p:nvPicPr>
            <p:cNvPr id="67" name="Picture 112">
              <a:extLst>
                <a:ext uri="{FF2B5EF4-FFF2-40B4-BE49-F238E27FC236}">
                  <a16:creationId xmlns:a16="http://schemas.microsoft.com/office/drawing/2014/main" id="{9DCA8449-423D-3341-86D3-11F3FF3DC422}"/>
                </a:ext>
              </a:extLst>
            </p:cNvPr>
            <p:cNvPicPr/>
            <p:nvPr/>
          </p:nvPicPr>
          <p:blipFill>
            <a:blip r:embed="rId4"/>
            <a:stretch/>
          </p:blipFill>
          <p:spPr>
            <a:xfrm>
              <a:off x="195624" y="1577954"/>
              <a:ext cx="2268305" cy="2123417"/>
            </a:xfrm>
            <a:prstGeom prst="rect">
              <a:avLst/>
            </a:prstGeom>
          </p:spPr>
        </p:pic>
        <p:sp>
          <p:nvSpPr>
            <p:cNvPr id="68" name="Shape 117">
              <a:extLst>
                <a:ext uri="{FF2B5EF4-FFF2-40B4-BE49-F238E27FC236}">
                  <a16:creationId xmlns:a16="http://schemas.microsoft.com/office/drawing/2014/main" id="{B1E722D1-E738-93A4-4F09-B93838608D71}"/>
                </a:ext>
              </a:extLst>
            </p:cNvPr>
            <p:cNvSpPr txBox="1"/>
            <p:nvPr/>
          </p:nvSpPr>
          <p:spPr>
            <a:xfrm>
              <a:off x="154441" y="1392349"/>
              <a:ext cx="2370817" cy="2467061"/>
            </a:xfrm>
            <a:prstGeom prst="rect">
              <a:avLst/>
            </a:prstGeom>
            <a:noFill/>
          </p:spPr>
          <p:txBody>
            <a:bodyPr wrap="square" lIns="74295" tIns="37148" rIns="74295" bIns="37148">
              <a:spAutoFit/>
            </a:bodyPr>
            <a:lstStyle/>
            <a:p>
              <a:endParaRPr lang="ru-RU" sz="1400" b="1" dirty="0">
                <a:solidFill>
                  <a:schemeClr val="tx2">
                    <a:lumMod val="75000"/>
                  </a:schemeClr>
                </a:solidFill>
                <a:ea typeface="Calibri"/>
                <a:cs typeface="Calibri"/>
              </a:endParaRPr>
            </a:p>
            <a:p>
              <a:pPr algn="ctr"/>
              <a:r>
                <a:rPr lang="ru-RU" sz="1600" b="1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Calibri"/>
                </a:rPr>
                <a:t>Для </a:t>
              </a:r>
              <a:r>
                <a:rPr lang="ru-RU" sz="1600" b="1" dirty="0" err="1">
                  <a:solidFill>
                    <a:schemeClr val="tx2">
                      <a:lumMod val="75000"/>
                    </a:schemeClr>
                  </a:solidFill>
                  <a:ea typeface="Calibri"/>
                  <a:cs typeface="Calibri"/>
                </a:rPr>
                <a:t>СВОих</a:t>
              </a:r>
              <a:endParaRPr lang="ru-RU" sz="1600" b="1" dirty="0">
                <a:solidFill>
                  <a:schemeClr val="tx2">
                    <a:lumMod val="75000"/>
                  </a:schemeClr>
                </a:solidFill>
                <a:ea typeface="Calibri"/>
                <a:cs typeface="Calibri"/>
              </a:endParaRPr>
            </a:p>
            <a:p>
              <a:pPr algn="ctr"/>
              <a:endParaRPr lang="ru-RU" sz="500" b="1" dirty="0">
                <a:solidFill>
                  <a:schemeClr val="tx2">
                    <a:lumMod val="75000"/>
                  </a:schemeClr>
                </a:solidFill>
                <a:ea typeface="Calibri"/>
                <a:cs typeface="Calibri"/>
              </a:endParaRPr>
            </a:p>
            <a:p>
              <a:pPr algn="ctr"/>
              <a:r>
                <a:rPr lang="ru-RU" sz="1200" b="1" dirty="0">
                  <a:solidFill>
                    <a:schemeClr val="tx2">
                      <a:lumMod val="75000"/>
                    </a:schemeClr>
                  </a:solidFill>
                  <a:latin typeface="+mj-lt"/>
                  <a:cs typeface="Calibri"/>
                </a:rPr>
                <a:t>Оборудование, коммерческий транспорт, спецтехника, сельхозтехника  российского и иностранного производства, легковой транспорт РФ</a:t>
              </a:r>
            </a:p>
            <a:p>
              <a:endParaRPr lang="ru-RU" sz="200" b="1" dirty="0">
                <a:solidFill>
                  <a:schemeClr val="tx2">
                    <a:lumMod val="75000"/>
                  </a:schemeClr>
                </a:solidFill>
                <a:latin typeface="+mj-lt"/>
                <a:cs typeface="Calibri"/>
              </a:endParaRPr>
            </a:p>
            <a:p>
              <a:r>
                <a:rPr lang="ru-RU" sz="1200" b="1" dirty="0">
                  <a:solidFill>
                    <a:schemeClr val="tx2">
                      <a:lumMod val="75000"/>
                    </a:schemeClr>
                  </a:solidFill>
                  <a:latin typeface="+mj-lt"/>
                  <a:cs typeface="Calibri"/>
                </a:rPr>
                <a:t>Сумма: от 300 тыс. до 30 млн.</a:t>
              </a:r>
            </a:p>
            <a:p>
              <a:endParaRPr lang="ru-RU" sz="1200" b="1" dirty="0">
                <a:solidFill>
                  <a:schemeClr val="tx2">
                    <a:lumMod val="75000"/>
                  </a:schemeClr>
                </a:solidFill>
                <a:latin typeface="+mj-lt"/>
                <a:cs typeface="Calibri"/>
              </a:endParaRPr>
            </a:p>
            <a:p>
              <a:r>
                <a:rPr lang="ru-RU" sz="1200" b="1" dirty="0">
                  <a:solidFill>
                    <a:schemeClr val="tx2">
                      <a:lumMod val="75000"/>
                    </a:schemeClr>
                  </a:solidFill>
                  <a:latin typeface="+mj-lt"/>
                  <a:cs typeface="Calibri"/>
                </a:rPr>
                <a:t>Ставка: 3 %</a:t>
              </a:r>
            </a:p>
            <a:p>
              <a:endParaRPr lang="ru-RU" sz="1200" b="1" dirty="0">
                <a:solidFill>
                  <a:schemeClr val="tx2">
                    <a:lumMod val="75000"/>
                  </a:schemeClr>
                </a:solidFill>
                <a:latin typeface="+mj-lt"/>
                <a:cs typeface="Calibri"/>
              </a:endParaRPr>
            </a:p>
            <a:p>
              <a:r>
                <a:rPr lang="en-US" sz="1200" b="1" dirty="0">
                  <a:solidFill>
                    <a:schemeClr val="tx2">
                      <a:lumMod val="75000"/>
                    </a:schemeClr>
                  </a:solidFill>
                  <a:latin typeface="+mj-lt"/>
                  <a:cs typeface="Calibri"/>
                </a:rPr>
                <a:t> </a:t>
              </a:r>
              <a:r>
                <a:rPr lang="ru-RU" sz="1200" b="1" dirty="0">
                  <a:solidFill>
                    <a:schemeClr val="tx2">
                      <a:lumMod val="75000"/>
                    </a:schemeClr>
                  </a:solidFill>
                  <a:latin typeface="+mj-lt"/>
                  <a:cs typeface="Calibri"/>
                </a:rPr>
                <a:t>Срок: до 72 месяцев</a:t>
              </a:r>
            </a:p>
            <a:p>
              <a:endParaRPr lang="ru-RU" sz="975" b="1" dirty="0">
                <a:solidFill>
                  <a:schemeClr val="tx2">
                    <a:lumMod val="75000"/>
                  </a:schemeClr>
                </a:solidFill>
              </a:endParaRPr>
            </a:p>
            <a:p>
              <a:endParaRPr lang="ru-RU" sz="975" b="1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</p:grpSp>
      <p:grpSp>
        <p:nvGrpSpPr>
          <p:cNvPr id="70" name="Группа 69">
            <a:extLst>
              <a:ext uri="{FF2B5EF4-FFF2-40B4-BE49-F238E27FC236}">
                <a16:creationId xmlns:a16="http://schemas.microsoft.com/office/drawing/2014/main" id="{4F236057-7587-1F54-FAF6-DD4D3DD7AF91}"/>
              </a:ext>
            </a:extLst>
          </p:cNvPr>
          <p:cNvGrpSpPr/>
          <p:nvPr/>
        </p:nvGrpSpPr>
        <p:grpSpPr>
          <a:xfrm>
            <a:off x="7983493" y="3816053"/>
            <a:ext cx="1922507" cy="2898872"/>
            <a:chOff x="164064" y="1479538"/>
            <a:chExt cx="2309282" cy="2382838"/>
          </a:xfrm>
        </p:grpSpPr>
        <p:pic>
          <p:nvPicPr>
            <p:cNvPr id="71" name="Picture 112">
              <a:extLst>
                <a:ext uri="{FF2B5EF4-FFF2-40B4-BE49-F238E27FC236}">
                  <a16:creationId xmlns:a16="http://schemas.microsoft.com/office/drawing/2014/main" id="{28CF3259-BF68-61F5-72E1-1D0F02315636}"/>
                </a:ext>
              </a:extLst>
            </p:cNvPr>
            <p:cNvPicPr/>
            <p:nvPr/>
          </p:nvPicPr>
          <p:blipFill>
            <a:blip r:embed="rId4"/>
            <a:stretch/>
          </p:blipFill>
          <p:spPr>
            <a:xfrm>
              <a:off x="195624" y="1577954"/>
              <a:ext cx="2268305" cy="2123417"/>
            </a:xfrm>
            <a:prstGeom prst="rect">
              <a:avLst/>
            </a:prstGeom>
          </p:spPr>
        </p:pic>
        <p:sp>
          <p:nvSpPr>
            <p:cNvPr id="72" name="Shape 117">
              <a:extLst>
                <a:ext uri="{FF2B5EF4-FFF2-40B4-BE49-F238E27FC236}">
                  <a16:creationId xmlns:a16="http://schemas.microsoft.com/office/drawing/2014/main" id="{EE2024E4-BD06-F8C9-CD56-86D47EE99B28}"/>
                </a:ext>
              </a:extLst>
            </p:cNvPr>
            <p:cNvSpPr txBox="1"/>
            <p:nvPr/>
          </p:nvSpPr>
          <p:spPr>
            <a:xfrm>
              <a:off x="164064" y="1479538"/>
              <a:ext cx="2309282" cy="2382838"/>
            </a:xfrm>
            <a:prstGeom prst="rect">
              <a:avLst/>
            </a:prstGeom>
            <a:noFill/>
          </p:spPr>
          <p:txBody>
            <a:bodyPr wrap="square" lIns="74295" tIns="37148" rIns="74295" bIns="37148">
              <a:spAutoFit/>
            </a:bodyPr>
            <a:lstStyle/>
            <a:p>
              <a:pPr algn="ctr"/>
              <a:endParaRPr lang="en-US" sz="1000" b="1" dirty="0">
                <a:solidFill>
                  <a:schemeClr val="tx2">
                    <a:lumMod val="75000"/>
                  </a:schemeClr>
                </a:solidFill>
                <a:latin typeface="Calibri"/>
                <a:ea typeface="Calibri"/>
                <a:cs typeface="Calibri"/>
              </a:endParaRPr>
            </a:p>
            <a:p>
              <a:pPr algn="ctr"/>
              <a:r>
                <a:rPr lang="ru-RU" sz="1600" b="1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Calibri"/>
                </a:rPr>
                <a:t>Технологический</a:t>
              </a:r>
            </a:p>
            <a:p>
              <a:pPr algn="ctr"/>
              <a:endParaRPr lang="ru-RU" sz="800" b="1" dirty="0">
                <a:solidFill>
                  <a:schemeClr val="tx2">
                    <a:lumMod val="75000"/>
                  </a:schemeClr>
                </a:solidFill>
                <a:ea typeface="Calibri"/>
                <a:cs typeface="Calibri"/>
              </a:endParaRPr>
            </a:p>
            <a:p>
              <a:pPr algn="ctr"/>
              <a:r>
                <a:rPr lang="ru-RU" sz="1200" b="1" dirty="0">
                  <a:solidFill>
                    <a:schemeClr val="tx2">
                      <a:lumMod val="75000"/>
                    </a:schemeClr>
                  </a:solidFill>
                  <a:latin typeface="+mj-lt"/>
                  <a:cs typeface="Calibri"/>
                </a:rPr>
                <a:t>Оборудование, коммерческий транспорт, спецтехника  российского и иностранного производства</a:t>
              </a:r>
            </a:p>
            <a:p>
              <a:endParaRPr lang="ru-RU" sz="1200" b="1" dirty="0">
                <a:solidFill>
                  <a:schemeClr val="tx2">
                    <a:lumMod val="75000"/>
                  </a:schemeClr>
                </a:solidFill>
                <a:latin typeface="+mj-lt"/>
                <a:cs typeface="Calibri"/>
              </a:endParaRPr>
            </a:p>
            <a:p>
              <a:endParaRPr lang="ru-RU" sz="1200" b="1" dirty="0">
                <a:solidFill>
                  <a:schemeClr val="tx2">
                    <a:lumMod val="75000"/>
                  </a:schemeClr>
                </a:solidFill>
                <a:latin typeface="+mj-lt"/>
                <a:cs typeface="Calibri"/>
              </a:endParaRPr>
            </a:p>
            <a:p>
              <a:r>
                <a:rPr lang="ru-RU" sz="1200" b="1" dirty="0">
                  <a:solidFill>
                    <a:schemeClr val="tx2">
                      <a:lumMod val="75000"/>
                    </a:schemeClr>
                  </a:solidFill>
                  <a:latin typeface="+mj-lt"/>
                  <a:cs typeface="Calibri"/>
                </a:rPr>
                <a:t>Сумма: от 300 </a:t>
              </a:r>
              <a:r>
                <a:rPr lang="ru-RU" sz="1200" b="1" dirty="0" err="1">
                  <a:solidFill>
                    <a:schemeClr val="tx2">
                      <a:lumMod val="75000"/>
                    </a:schemeClr>
                  </a:solidFill>
                  <a:latin typeface="+mj-lt"/>
                  <a:cs typeface="Calibri"/>
                </a:rPr>
                <a:t>тыс</a:t>
              </a:r>
              <a:r>
                <a:rPr lang="ru-RU" sz="1200" b="1" dirty="0">
                  <a:solidFill>
                    <a:schemeClr val="tx2">
                      <a:lumMod val="75000"/>
                    </a:schemeClr>
                  </a:solidFill>
                  <a:latin typeface="+mj-lt"/>
                  <a:cs typeface="Calibri"/>
                </a:rPr>
                <a:t> до15 млн</a:t>
              </a:r>
            </a:p>
            <a:p>
              <a:endParaRPr lang="ru-RU" sz="500" b="1" dirty="0">
                <a:solidFill>
                  <a:schemeClr val="tx2">
                    <a:lumMod val="75000"/>
                  </a:schemeClr>
                </a:solidFill>
                <a:latin typeface="+mj-lt"/>
                <a:cs typeface="Calibri"/>
              </a:endParaRPr>
            </a:p>
            <a:p>
              <a:endParaRPr lang="ru-RU" sz="500" b="1" dirty="0">
                <a:solidFill>
                  <a:schemeClr val="tx2">
                    <a:lumMod val="75000"/>
                  </a:schemeClr>
                </a:solidFill>
                <a:latin typeface="+mj-lt"/>
                <a:cs typeface="Calibri"/>
              </a:endParaRPr>
            </a:p>
            <a:p>
              <a:r>
                <a:rPr lang="ru-RU" sz="1200" b="1" dirty="0">
                  <a:solidFill>
                    <a:schemeClr val="tx2">
                      <a:lumMod val="75000"/>
                    </a:schemeClr>
                  </a:solidFill>
                  <a:latin typeface="+mj-lt"/>
                  <a:cs typeface="Calibri"/>
                </a:rPr>
                <a:t>Ставка: 3 % - 4 %</a:t>
              </a:r>
            </a:p>
            <a:p>
              <a:endParaRPr lang="ru-RU" sz="1200" b="1" dirty="0">
                <a:solidFill>
                  <a:schemeClr val="tx2">
                    <a:lumMod val="75000"/>
                  </a:schemeClr>
                </a:solidFill>
                <a:latin typeface="+mj-lt"/>
                <a:cs typeface="Calibri"/>
              </a:endParaRPr>
            </a:p>
            <a:p>
              <a:r>
                <a:rPr lang="ru-RU" sz="1200" b="1" dirty="0">
                  <a:solidFill>
                    <a:schemeClr val="tx2">
                      <a:lumMod val="75000"/>
                    </a:schemeClr>
                  </a:solidFill>
                  <a:latin typeface="+mj-lt"/>
                  <a:cs typeface="Calibri"/>
                </a:rPr>
                <a:t>Срок: до 60 месяцев</a:t>
              </a:r>
            </a:p>
            <a:p>
              <a:endParaRPr lang="ru-RU" sz="975" b="1" dirty="0">
                <a:solidFill>
                  <a:schemeClr val="tx2">
                    <a:lumMod val="75000"/>
                  </a:schemeClr>
                </a:solidFill>
              </a:endParaRPr>
            </a:p>
            <a:p>
              <a:endParaRPr lang="ru-RU" sz="975" b="1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1CAA60-5A3C-3F53-3ACC-8004F303FF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>
            <a:extLst>
              <a:ext uri="{FF2B5EF4-FFF2-40B4-BE49-F238E27FC236}">
                <a16:creationId xmlns:a16="http://schemas.microsoft.com/office/drawing/2014/main" id="{C24C4298-9044-3757-79D3-B17FDEF9C427}"/>
              </a:ext>
            </a:extLst>
          </p:cNvPr>
          <p:cNvSpPr/>
          <p:nvPr/>
        </p:nvSpPr>
        <p:spPr>
          <a:xfrm>
            <a:off x="559293" y="459586"/>
            <a:ext cx="3530238" cy="47705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Freeform 2">
            <a:extLst>
              <a:ext uri="{FF2B5EF4-FFF2-40B4-BE49-F238E27FC236}">
                <a16:creationId xmlns:a16="http://schemas.microsoft.com/office/drawing/2014/main" id="{53B74DFC-8AB4-58A9-9446-0B1DD1744DAB}"/>
              </a:ext>
            </a:extLst>
          </p:cNvPr>
          <p:cNvSpPr/>
          <p:nvPr/>
        </p:nvSpPr>
        <p:spPr>
          <a:xfrm>
            <a:off x="-18661" y="0"/>
            <a:ext cx="9906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 sz="975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0881936-93BA-CA0B-1B9B-AD4A2F43B81D}"/>
              </a:ext>
            </a:extLst>
          </p:cNvPr>
          <p:cNvSpPr txBox="1"/>
          <p:nvPr/>
        </p:nvSpPr>
        <p:spPr>
          <a:xfrm>
            <a:off x="95106" y="-32193"/>
            <a:ext cx="950944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500" b="1" dirty="0"/>
              <a:t>Информация о заключенных договорах лизинга с АО «РЛК РО»</a:t>
            </a:r>
            <a:r>
              <a:rPr lang="en-US" sz="2500" b="1" dirty="0"/>
              <a:t> </a:t>
            </a:r>
            <a:r>
              <a:rPr lang="ru-RU" sz="2000" b="1" dirty="0">
                <a:solidFill>
                  <a:srgbClr val="002060"/>
                </a:solidFill>
              </a:rPr>
              <a:t>(2018-2026)</a:t>
            </a:r>
          </a:p>
          <a:p>
            <a:pPr algn="ctr"/>
            <a:endParaRPr lang="ru-RU" sz="25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C8C50A4-69DA-C1AD-5648-78F397B55EE0}"/>
              </a:ext>
            </a:extLst>
          </p:cNvPr>
          <p:cNvSpPr txBox="1"/>
          <p:nvPr/>
        </p:nvSpPr>
        <p:spPr>
          <a:xfrm>
            <a:off x="401023" y="675362"/>
            <a:ext cx="3722707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100" b="1" dirty="0"/>
              <a:t>Городские округа                     </a:t>
            </a:r>
            <a:r>
              <a:rPr lang="ru-RU" sz="2000" b="1" dirty="0"/>
              <a:t>(43</a:t>
            </a:r>
            <a:r>
              <a:rPr lang="en-US" sz="2000" b="1" dirty="0"/>
              <a:t>6</a:t>
            </a:r>
            <a:r>
              <a:rPr lang="ru-RU" sz="2000" b="1" dirty="0"/>
              <a:t> договоров)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C7D6369-EB56-B4C3-8DF8-9C0F03A355F7}"/>
              </a:ext>
            </a:extLst>
          </p:cNvPr>
          <p:cNvSpPr txBox="1"/>
          <p:nvPr/>
        </p:nvSpPr>
        <p:spPr>
          <a:xfrm>
            <a:off x="4123730" y="659972"/>
            <a:ext cx="5565423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100" b="1" dirty="0"/>
              <a:t>Муниципальные районы                                  (188 договоров) </a:t>
            </a: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A4D2470C-4440-DFE4-34F3-6B78F2CE880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29776930"/>
              </p:ext>
            </p:extLst>
          </p:nvPr>
        </p:nvGraphicFramePr>
        <p:xfrm>
          <a:off x="126979" y="1315678"/>
          <a:ext cx="3935492" cy="36329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C304F93F-E0AC-CF4B-EC9C-78EEEC1DEAE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32976594"/>
              </p:ext>
            </p:extLst>
          </p:nvPr>
        </p:nvGraphicFramePr>
        <p:xfrm>
          <a:off x="3964793" y="1797330"/>
          <a:ext cx="5883296" cy="35687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58FFD449-40F7-296A-60FE-F61A6DDAAA77}"/>
              </a:ext>
            </a:extLst>
          </p:cNvPr>
          <p:cNvSpPr txBox="1"/>
          <p:nvPr/>
        </p:nvSpPr>
        <p:spPr>
          <a:xfrm>
            <a:off x="373031" y="4865692"/>
            <a:ext cx="9268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/>
              <a:t>По городским округам </a:t>
            </a:r>
            <a:r>
              <a:rPr lang="ru-RU" dirty="0"/>
              <a:t>-  договора лизинга были заключены с субъектами МСП во всех 12 – </a:t>
            </a:r>
            <a:r>
              <a:rPr lang="ru-RU" dirty="0" err="1"/>
              <a:t>ти</a:t>
            </a:r>
            <a:r>
              <a:rPr lang="ru-RU" dirty="0"/>
              <a:t>  городских округах.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5E554B-CD2A-A8DC-A123-DE2BADDD5C3D}"/>
              </a:ext>
            </a:extLst>
          </p:cNvPr>
          <p:cNvSpPr txBox="1"/>
          <p:nvPr/>
        </p:nvSpPr>
        <p:spPr>
          <a:xfrm>
            <a:off x="401023" y="5367698"/>
            <a:ext cx="917227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/>
              <a:t>По муниципальным районам </a:t>
            </a:r>
            <a:r>
              <a:rPr lang="ru-RU" dirty="0"/>
              <a:t>- договора лизинга были заключены с субъектами МСП в  29 – </a:t>
            </a:r>
            <a:r>
              <a:rPr lang="ru-RU" dirty="0" err="1"/>
              <a:t>ти</a:t>
            </a:r>
            <a:r>
              <a:rPr lang="ru-RU" dirty="0"/>
              <a:t>  муниципальных районах (из 43). </a:t>
            </a:r>
          </a:p>
          <a:p>
            <a:pPr algn="just"/>
            <a:r>
              <a:rPr lang="ru-RU" dirty="0"/>
              <a:t>Не заключались договора в 14-ти районах: Багаевском, Боковском, Верхнедонском, Весёловском, Заветинском, Зимовниковском, Кагальницком, Кашарском, Красносулинском, Милютинском, Орловском, Ремонтненском, Советском  и Чертковском.</a:t>
            </a: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4D8FE539-BA36-B5C8-7A5C-3A0FAF594BCD}"/>
              </a:ext>
            </a:extLst>
          </p:cNvPr>
          <p:cNvCxnSpPr>
            <a:cxnSpLocks/>
          </p:cNvCxnSpPr>
          <p:nvPr/>
        </p:nvCxnSpPr>
        <p:spPr>
          <a:xfrm>
            <a:off x="179705" y="715016"/>
            <a:ext cx="9461582" cy="230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7489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288DC2-E7A5-85A4-DE29-BF233E0006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>
            <a:extLst>
              <a:ext uri="{FF2B5EF4-FFF2-40B4-BE49-F238E27FC236}">
                <a16:creationId xmlns:a16="http://schemas.microsoft.com/office/drawing/2014/main" id="{9090BC6B-0DEA-D545-0E5B-F8F8733BEA47}"/>
              </a:ext>
            </a:extLst>
          </p:cNvPr>
          <p:cNvSpPr/>
          <p:nvPr/>
        </p:nvSpPr>
        <p:spPr>
          <a:xfrm>
            <a:off x="559293" y="459586"/>
            <a:ext cx="3530238" cy="47705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Freeform 2">
            <a:extLst>
              <a:ext uri="{FF2B5EF4-FFF2-40B4-BE49-F238E27FC236}">
                <a16:creationId xmlns:a16="http://schemas.microsoft.com/office/drawing/2014/main" id="{652C2B0A-CA80-8FAA-CE52-CBCF3855AAC1}"/>
              </a:ext>
            </a:extLst>
          </p:cNvPr>
          <p:cNvSpPr/>
          <p:nvPr/>
        </p:nvSpPr>
        <p:spPr>
          <a:xfrm>
            <a:off x="0" y="0"/>
            <a:ext cx="9906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 sz="975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ACFD6E8-9B6A-C7B1-70A4-CC60D78C3849}"/>
              </a:ext>
            </a:extLst>
          </p:cNvPr>
          <p:cNvSpPr txBox="1"/>
          <p:nvPr/>
        </p:nvSpPr>
        <p:spPr>
          <a:xfrm>
            <a:off x="166396" y="74645"/>
            <a:ext cx="950944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500" b="1" dirty="0"/>
              <a:t>Информация о заключенных договорах лизинга с АО «РЛК РО» </a:t>
            </a: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</a:rPr>
              <a:t>(2025-2026)</a:t>
            </a:r>
            <a:endParaRPr lang="ru-RU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A1BE30F-064B-352D-365D-F13BEB807D47}"/>
              </a:ext>
            </a:extLst>
          </p:cNvPr>
          <p:cNvSpPr txBox="1"/>
          <p:nvPr/>
        </p:nvSpPr>
        <p:spPr>
          <a:xfrm>
            <a:off x="805764" y="1110667"/>
            <a:ext cx="38593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100" b="1" dirty="0"/>
              <a:t>Городские округа                      (118 договоров)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F2969ED-D12D-B653-39C1-324681118BFA}"/>
              </a:ext>
            </a:extLst>
          </p:cNvPr>
          <p:cNvSpPr txBox="1"/>
          <p:nvPr/>
        </p:nvSpPr>
        <p:spPr>
          <a:xfrm>
            <a:off x="5272835" y="1112541"/>
            <a:ext cx="4339440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100" b="1" dirty="0"/>
              <a:t>Муниципальные районы                                       (36 договоров) </a:t>
            </a: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7A125EDC-E573-8CCC-01CD-84C79663654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67448665"/>
              </p:ext>
            </p:extLst>
          </p:nvPr>
        </p:nvGraphicFramePr>
        <p:xfrm>
          <a:off x="166395" y="1669011"/>
          <a:ext cx="4978924" cy="37335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DA7696BE-417A-F597-7F2A-64A065ABE86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09159830"/>
              </p:ext>
            </p:extLst>
          </p:nvPr>
        </p:nvGraphicFramePr>
        <p:xfrm>
          <a:off x="5209077" y="1723033"/>
          <a:ext cx="4339440" cy="37220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BDB2833B-A3F9-0A28-6635-AE36759B82EB}"/>
              </a:ext>
            </a:extLst>
          </p:cNvPr>
          <p:cNvSpPr txBox="1"/>
          <p:nvPr/>
        </p:nvSpPr>
        <p:spPr>
          <a:xfrm>
            <a:off x="166395" y="5367142"/>
            <a:ext cx="950944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900" b="1" dirty="0"/>
              <a:t>По городским округам </a:t>
            </a:r>
            <a:r>
              <a:rPr lang="ru-RU" sz="1900" dirty="0"/>
              <a:t>-  договора не заключались по Зверево, Донецку, Гуково. По 1 договору заключено в Таганроге и Новошахтинске.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5F7D304-184D-D144-56A4-A0BCC2F71CEF}"/>
              </a:ext>
            </a:extLst>
          </p:cNvPr>
          <p:cNvSpPr txBox="1"/>
          <p:nvPr/>
        </p:nvSpPr>
        <p:spPr>
          <a:xfrm>
            <a:off x="102637" y="6044471"/>
            <a:ext cx="9573207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900" b="1" dirty="0"/>
              <a:t>По муниципальным районам </a:t>
            </a:r>
            <a:r>
              <a:rPr lang="ru-RU" sz="1900" dirty="0"/>
              <a:t>- договора лизинга заключены только в 9 – </a:t>
            </a:r>
            <a:r>
              <a:rPr lang="ru-RU" sz="1900" dirty="0" err="1"/>
              <a:t>ти</a:t>
            </a:r>
            <a:r>
              <a:rPr lang="ru-RU" sz="1900" dirty="0"/>
              <a:t>  муниципальных районах (из 43).</a:t>
            </a: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7DEACC14-F004-7D97-8232-3AE290D86E03}"/>
              </a:ext>
            </a:extLst>
          </p:cNvPr>
          <p:cNvCxnSpPr>
            <a:cxnSpLocks/>
          </p:cNvCxnSpPr>
          <p:nvPr/>
        </p:nvCxnSpPr>
        <p:spPr>
          <a:xfrm>
            <a:off x="208915" y="761764"/>
            <a:ext cx="9371386" cy="4068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23209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642938"/>
            <a:ext cx="9906000" cy="5572125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 sz="975"/>
          </a:p>
        </p:txBody>
      </p:sp>
      <p:sp>
        <p:nvSpPr>
          <p:cNvPr id="3" name="TextBox 3"/>
          <p:cNvSpPr txBox="1"/>
          <p:nvPr/>
        </p:nvSpPr>
        <p:spPr>
          <a:xfrm>
            <a:off x="539240" y="1272381"/>
            <a:ext cx="7556589" cy="453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521"/>
              </a:lnSpc>
            </a:pPr>
            <a:r>
              <a:rPr lang="en-US" sz="3521" b="1" dirty="0">
                <a:solidFill>
                  <a:srgbClr val="00206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КОНТАКТНАЯ</a:t>
            </a:r>
            <a:r>
              <a:rPr lang="en-US" sz="3521" b="1" dirty="0">
                <a:solidFill>
                  <a:srgbClr val="23232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521" b="1" dirty="0">
                <a:solidFill>
                  <a:srgbClr val="00206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ИНФОРМАЦИЯ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288924" y="2121495"/>
            <a:ext cx="4043379" cy="4009104"/>
            <a:chOff x="0" y="-38100"/>
            <a:chExt cx="2581198" cy="2205567"/>
          </a:xfrm>
        </p:grpSpPr>
        <p:sp>
          <p:nvSpPr>
            <p:cNvPr id="7" name="Freeform 7"/>
            <p:cNvSpPr/>
            <p:nvPr/>
          </p:nvSpPr>
          <p:spPr>
            <a:xfrm>
              <a:off x="0" y="-1548"/>
              <a:ext cx="2581198" cy="2167467"/>
            </a:xfrm>
            <a:custGeom>
              <a:avLst/>
              <a:gdLst/>
              <a:ahLst/>
              <a:cxnLst/>
              <a:rect l="l" t="t" r="r" b="b"/>
              <a:pathLst>
                <a:path w="2581198" h="2167467">
                  <a:moveTo>
                    <a:pt x="78995" y="0"/>
                  </a:moveTo>
                  <a:lnTo>
                    <a:pt x="2502203" y="0"/>
                  </a:lnTo>
                  <a:cubicBezTo>
                    <a:pt x="2545830" y="0"/>
                    <a:pt x="2581198" y="35367"/>
                    <a:pt x="2581198" y="78995"/>
                  </a:cubicBezTo>
                  <a:lnTo>
                    <a:pt x="2581198" y="2088472"/>
                  </a:lnTo>
                  <a:cubicBezTo>
                    <a:pt x="2581198" y="2132099"/>
                    <a:pt x="2545830" y="2167467"/>
                    <a:pt x="2502203" y="2167467"/>
                  </a:cubicBezTo>
                  <a:lnTo>
                    <a:pt x="78995" y="2167467"/>
                  </a:lnTo>
                  <a:cubicBezTo>
                    <a:pt x="58044" y="2167467"/>
                    <a:pt x="37952" y="2159144"/>
                    <a:pt x="23137" y="2144330"/>
                  </a:cubicBezTo>
                  <a:cubicBezTo>
                    <a:pt x="8323" y="2129515"/>
                    <a:pt x="0" y="2109422"/>
                    <a:pt x="0" y="2088472"/>
                  </a:cubicBezTo>
                  <a:lnTo>
                    <a:pt x="0" y="78995"/>
                  </a:lnTo>
                  <a:cubicBezTo>
                    <a:pt x="0" y="35367"/>
                    <a:pt x="35367" y="0"/>
                    <a:pt x="78995" y="0"/>
                  </a:cubicBezTo>
                  <a:close/>
                </a:path>
              </a:pathLst>
            </a:custGeom>
            <a:solidFill>
              <a:srgbClr val="D1D1D1"/>
            </a:solidFill>
          </p:spPr>
          <p:txBody>
            <a:bodyPr/>
            <a:lstStyle/>
            <a:p>
              <a:endParaRPr lang="ru-RU" sz="975" dirty="0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2581198" cy="2205567"/>
            </a:xfrm>
            <a:prstGeom prst="rect">
              <a:avLst/>
            </a:prstGeom>
          </p:spPr>
          <p:txBody>
            <a:bodyPr lIns="27517" tIns="27517" rIns="27517" bIns="27517" rtlCol="0" anchor="ctr"/>
            <a:lstStyle/>
            <a:p>
              <a:pPr algn="ctr">
                <a:lnSpc>
                  <a:spcPts val="1440"/>
                </a:lnSpc>
                <a:spcBef>
                  <a:spcPct val="0"/>
                </a:spcBef>
              </a:pPr>
              <a:endParaRPr sz="975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557213" y="2627524"/>
            <a:ext cx="3551239" cy="26691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408"/>
              </a:lnSpc>
            </a:pPr>
            <a:r>
              <a:rPr lang="en-US" sz="1408" b="1" dirty="0" err="1">
                <a:solidFill>
                  <a:srgbClr val="232323"/>
                </a:solidFill>
                <a:latin typeface="Open Sans"/>
                <a:ea typeface="Open Sans"/>
                <a:cs typeface="Open Sans"/>
                <a:sym typeface="Open Sans"/>
              </a:rPr>
              <a:t>Следите</a:t>
            </a:r>
            <a:r>
              <a:rPr lang="en-US" sz="1408" b="1" dirty="0">
                <a:solidFill>
                  <a:srgbClr val="23232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408" b="1" dirty="0" err="1">
                <a:solidFill>
                  <a:srgbClr val="232323"/>
                </a:solidFill>
                <a:latin typeface="Open Sans"/>
                <a:ea typeface="Open Sans"/>
                <a:cs typeface="Open Sans"/>
                <a:sym typeface="Open Sans"/>
              </a:rPr>
              <a:t>за</a:t>
            </a:r>
            <a:r>
              <a:rPr lang="en-US" sz="1408" b="1" dirty="0">
                <a:solidFill>
                  <a:srgbClr val="23232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408" b="1" dirty="0" err="1">
                <a:solidFill>
                  <a:srgbClr val="232323"/>
                </a:solidFill>
                <a:latin typeface="Open Sans"/>
                <a:ea typeface="Open Sans"/>
                <a:cs typeface="Open Sans"/>
                <a:sym typeface="Open Sans"/>
              </a:rPr>
              <a:t>нами</a:t>
            </a:r>
            <a:r>
              <a:rPr lang="en-US" sz="1408" b="1" dirty="0">
                <a:solidFill>
                  <a:srgbClr val="232323"/>
                </a:solidFill>
                <a:latin typeface="Open Sans"/>
                <a:ea typeface="Open Sans"/>
                <a:cs typeface="Open Sans"/>
                <a:sym typeface="Open Sans"/>
              </a:rPr>
              <a:t> в </a:t>
            </a:r>
            <a:r>
              <a:rPr lang="en-US" sz="1408" b="1" dirty="0" err="1">
                <a:solidFill>
                  <a:srgbClr val="232323"/>
                </a:solidFill>
                <a:latin typeface="Open Sans"/>
                <a:ea typeface="Open Sans"/>
                <a:cs typeface="Open Sans"/>
                <a:sym typeface="Open Sans"/>
              </a:rPr>
              <a:t>соцсетях</a:t>
            </a:r>
            <a:r>
              <a:rPr lang="en-US" sz="1408" b="1" dirty="0">
                <a:solidFill>
                  <a:srgbClr val="232323"/>
                </a:solidFill>
                <a:latin typeface="Open Sans"/>
                <a:ea typeface="Open Sans"/>
                <a:cs typeface="Open Sans"/>
                <a:sym typeface="Open Sans"/>
              </a:rPr>
              <a:t> и Telegram.</a:t>
            </a:r>
          </a:p>
          <a:p>
            <a:pPr algn="just">
              <a:lnSpc>
                <a:spcPts val="1408"/>
              </a:lnSpc>
            </a:pPr>
            <a:r>
              <a:rPr lang="en-US" sz="1408" dirty="0">
                <a:solidFill>
                  <a:srgbClr val="23232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  <a:p>
            <a:pPr algn="just">
              <a:lnSpc>
                <a:spcPts val="1408"/>
              </a:lnSpc>
            </a:pPr>
            <a:r>
              <a:rPr lang="en-US" sz="1408" dirty="0">
                <a:solidFill>
                  <a:srgbClr val="232323"/>
                </a:solidFill>
                <a:latin typeface="Open Sans"/>
                <a:ea typeface="Open Sans"/>
                <a:cs typeface="Open Sans"/>
                <a:sym typeface="Open Sans"/>
              </a:rPr>
              <a:t>Telegram </a:t>
            </a:r>
            <a:r>
              <a:rPr lang="en-US" sz="1408" u="sng" dirty="0">
                <a:solidFill>
                  <a:srgbClr val="232323"/>
                </a:solidFill>
                <a:latin typeface="Open Sans"/>
                <a:ea typeface="Open Sans"/>
                <a:cs typeface="Open Sans"/>
                <a:sym typeface="Open Sans"/>
                <a:hlinkClick r:id="rId3" tooltip="https://t.me/aorlc161"/>
              </a:rPr>
              <a:t>https://t.me/aorlc161</a:t>
            </a:r>
          </a:p>
          <a:p>
            <a:pPr algn="just">
              <a:lnSpc>
                <a:spcPts val="1408"/>
              </a:lnSpc>
            </a:pPr>
            <a:r>
              <a:rPr lang="en-US" sz="1408" dirty="0">
                <a:solidFill>
                  <a:srgbClr val="23232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  <a:p>
            <a:pPr algn="just">
              <a:lnSpc>
                <a:spcPts val="1408"/>
              </a:lnSpc>
            </a:pPr>
            <a:r>
              <a:rPr lang="en-US" sz="1408" dirty="0" err="1">
                <a:solidFill>
                  <a:srgbClr val="232323"/>
                </a:solidFill>
                <a:latin typeface="Open Sans"/>
                <a:ea typeface="Open Sans"/>
                <a:cs typeface="Open Sans"/>
                <a:sym typeface="Open Sans"/>
              </a:rPr>
              <a:t>Вконтакте</a:t>
            </a:r>
            <a:r>
              <a:rPr lang="en-US" sz="1408" dirty="0">
                <a:solidFill>
                  <a:srgbClr val="23232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408" u="sng" dirty="0">
                <a:solidFill>
                  <a:srgbClr val="232323"/>
                </a:solidFill>
                <a:latin typeface="Open Sans"/>
                <a:ea typeface="Open Sans"/>
                <a:cs typeface="Open Sans"/>
                <a:sym typeface="Open Sans"/>
                <a:hlinkClick r:id="rId4" tooltip="https://vk.com/rlc161"/>
              </a:rPr>
              <a:t>https://vk.com/rlc161</a:t>
            </a:r>
          </a:p>
          <a:p>
            <a:pPr algn="just">
              <a:lnSpc>
                <a:spcPts val="1408"/>
              </a:lnSpc>
            </a:pPr>
            <a:r>
              <a:rPr lang="en-US" sz="1408" dirty="0">
                <a:solidFill>
                  <a:srgbClr val="23232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  <a:p>
            <a:pPr algn="just">
              <a:lnSpc>
                <a:spcPts val="1408"/>
              </a:lnSpc>
            </a:pPr>
            <a:r>
              <a:rPr lang="en-US" sz="1408" dirty="0" err="1">
                <a:solidFill>
                  <a:srgbClr val="232323"/>
                </a:solidFill>
                <a:latin typeface="Open Sans"/>
                <a:ea typeface="Open Sans"/>
                <a:cs typeface="Open Sans"/>
                <a:sym typeface="Open Sans"/>
              </a:rPr>
              <a:t>Одноклассники</a:t>
            </a:r>
            <a:r>
              <a:rPr lang="en-US" sz="1408" dirty="0">
                <a:solidFill>
                  <a:srgbClr val="232323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1408" u="sng" dirty="0">
                <a:solidFill>
                  <a:srgbClr val="232323"/>
                </a:solidFill>
                <a:latin typeface="Open Sans"/>
                <a:ea typeface="Open Sans"/>
                <a:cs typeface="Open Sans"/>
                <a:sym typeface="Open Sans"/>
                <a:hlinkClick r:id="rId5"/>
              </a:rPr>
              <a:t>https://ok.ru/rlcro161</a:t>
            </a:r>
            <a:endParaRPr lang="ru-RU" sz="1408" u="sng" dirty="0">
              <a:solidFill>
                <a:srgbClr val="23232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just">
              <a:lnSpc>
                <a:spcPts val="1408"/>
              </a:lnSpc>
            </a:pPr>
            <a:endParaRPr lang="ru-RU" sz="1408" u="sng" dirty="0">
              <a:solidFill>
                <a:srgbClr val="23232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just">
              <a:lnSpc>
                <a:spcPts val="1408"/>
              </a:lnSpc>
            </a:pPr>
            <a:r>
              <a:rPr lang="ru-RU" sz="1408" u="sng" dirty="0">
                <a:solidFill>
                  <a:srgbClr val="232323"/>
                </a:solidFill>
                <a:latin typeface="Open Sans"/>
                <a:ea typeface="Open Sans"/>
                <a:cs typeface="Open Sans"/>
                <a:sym typeface="Open Sans"/>
              </a:rPr>
              <a:t>М</a:t>
            </a:r>
            <a:r>
              <a:rPr lang="en-US" sz="1408" u="sng" dirty="0">
                <a:solidFill>
                  <a:srgbClr val="232323"/>
                </a:solidFill>
                <a:latin typeface="Open Sans"/>
                <a:ea typeface="Open Sans"/>
                <a:cs typeface="Open Sans"/>
                <a:sym typeface="Open Sans"/>
              </a:rPr>
              <a:t>ax</a:t>
            </a:r>
            <a:r>
              <a:rPr lang="ru-RU" sz="1408" u="sng" dirty="0">
                <a:solidFill>
                  <a:srgbClr val="232323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1408" u="sng" dirty="0">
                <a:solidFill>
                  <a:srgbClr val="232323"/>
                </a:solidFill>
                <a:latin typeface="Open Sans"/>
                <a:ea typeface="Open Sans"/>
                <a:cs typeface="Open Sans"/>
                <a:sym typeface="Open Sans"/>
                <a:hlinkClick r:id="rId6"/>
              </a:rPr>
              <a:t>https://max.ru/id6163207186_gos</a:t>
            </a:r>
            <a:r>
              <a:rPr lang="ru-RU" sz="1408" u="sng" dirty="0">
                <a:solidFill>
                  <a:srgbClr val="23232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  <a:p>
            <a:pPr algn="just">
              <a:lnSpc>
                <a:spcPts val="1408"/>
              </a:lnSpc>
            </a:pPr>
            <a:endParaRPr lang="en-US" sz="1600" u="sng" dirty="0">
              <a:solidFill>
                <a:srgbClr val="0000FF"/>
              </a:solidFill>
              <a:latin typeface="Open Sans"/>
              <a:ea typeface="Open Sans"/>
              <a:cs typeface="Open Sans"/>
              <a:sym typeface="Open Sans"/>
              <a:hlinkClick r:id="rId7" tooltip="https://ok.ru/rlcro16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algn="just">
              <a:lnSpc>
                <a:spcPts val="2599"/>
              </a:lnSpc>
            </a:pPr>
            <a:r>
              <a:rPr lang="ru-RU" sz="1600" b="1" u="sng" dirty="0">
                <a:latin typeface="Open Sans"/>
                <a:ea typeface="Open Sans"/>
                <a:cs typeface="Open Sans"/>
                <a:sym typeface="Open Sans"/>
                <a:hlinkClick r:id="rId7" tooltip="https://ok.ru/rlcro16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Сайт :</a:t>
            </a:r>
            <a:r>
              <a:rPr lang="en-US" sz="1600" b="1" u="sng" dirty="0">
                <a:latin typeface="Open Sans"/>
                <a:ea typeface="Open Sans"/>
                <a:cs typeface="Open Sans"/>
                <a:sym typeface="Open Sans"/>
                <a:hlinkClick r:id="rId7" tooltip="https://ok.ru/rlcro16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1408" u="sng" dirty="0">
                <a:solidFill>
                  <a:srgbClr val="232323"/>
                </a:solidFill>
                <a:latin typeface="Open Sans"/>
                <a:ea typeface="Open Sans"/>
                <a:cs typeface="Open Sans"/>
                <a:sym typeface="Open Sans"/>
                <a:hlinkClick r:id="rId7" tooltip="https://ok.ru/rlcro16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rlc161.ru</a:t>
            </a:r>
            <a:endParaRPr lang="en-US" sz="1408" u="sng" dirty="0">
              <a:solidFill>
                <a:srgbClr val="232323"/>
              </a:solidFill>
              <a:latin typeface="Open Sans"/>
              <a:ea typeface="Open Sans"/>
              <a:cs typeface="Open Sans"/>
              <a:sym typeface="Open Sans"/>
              <a:hlinkClick r:id="rId5" tooltip="https://ok.ru/rlcro16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algn="just">
              <a:lnSpc>
                <a:spcPts val="1408"/>
              </a:lnSpc>
            </a:pPr>
            <a:endParaRPr lang="en-US" sz="1408" u="sng" dirty="0">
              <a:solidFill>
                <a:srgbClr val="232323"/>
              </a:solidFill>
              <a:latin typeface="Open Sans"/>
              <a:ea typeface="Open Sans"/>
              <a:cs typeface="Open Sans"/>
              <a:sym typeface="Open Sans"/>
              <a:hlinkClick r:id="" action="ppaction://noaction"/>
            </a:endParaRPr>
          </a:p>
          <a:p>
            <a:pPr algn="just">
              <a:lnSpc>
                <a:spcPts val="1408"/>
              </a:lnSpc>
            </a:pPr>
            <a:endParaRPr lang="en-US" sz="1408" u="sng" dirty="0">
              <a:solidFill>
                <a:srgbClr val="232323"/>
              </a:solidFill>
              <a:latin typeface="Open Sans"/>
              <a:ea typeface="Open Sans"/>
              <a:cs typeface="Open Sans"/>
              <a:sym typeface="Open Sans"/>
              <a:hlinkClick r:id="" action="ppaction://noaction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557213" y="5051709"/>
            <a:ext cx="3516630" cy="7721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245"/>
              </a:lnSpc>
            </a:pPr>
            <a:r>
              <a:rPr lang="en-US" sz="1245" b="1" dirty="0" err="1">
                <a:solidFill>
                  <a:srgbClr val="23232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г.</a:t>
            </a:r>
            <a:r>
              <a:rPr lang="en-US" sz="1400" b="1" dirty="0" err="1">
                <a:solidFill>
                  <a:srgbClr val="23232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Ростов-на-Дону</a:t>
            </a:r>
            <a:r>
              <a:rPr lang="en-US" sz="1400" b="1" dirty="0">
                <a:solidFill>
                  <a:srgbClr val="23232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, </a:t>
            </a:r>
            <a:r>
              <a:rPr lang="en-US" sz="1400" b="1" dirty="0" err="1">
                <a:solidFill>
                  <a:srgbClr val="23232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ул</a:t>
            </a:r>
            <a:r>
              <a:rPr lang="en-US" sz="1400" b="1" dirty="0">
                <a:solidFill>
                  <a:srgbClr val="23232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. </a:t>
            </a:r>
            <a:r>
              <a:rPr lang="en-US" sz="1400" b="1" dirty="0" err="1">
                <a:solidFill>
                  <a:srgbClr val="23232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Седова</a:t>
            </a:r>
            <a:r>
              <a:rPr lang="en-US" sz="1400" b="1" dirty="0">
                <a:solidFill>
                  <a:srgbClr val="23232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ru-RU" sz="1400" b="1" dirty="0">
                <a:solidFill>
                  <a:srgbClr val="23232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з</a:t>
            </a:r>
            <a:r>
              <a:rPr lang="en-US" sz="1400" b="1" dirty="0">
                <a:solidFill>
                  <a:srgbClr val="23232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д. 6, </a:t>
            </a:r>
            <a:endParaRPr lang="ru-RU" sz="1400" b="1" dirty="0">
              <a:solidFill>
                <a:srgbClr val="232323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algn="just">
              <a:lnSpc>
                <a:spcPts val="1245"/>
              </a:lnSpc>
            </a:pPr>
            <a:r>
              <a:rPr lang="en-US" sz="1400" b="1" dirty="0">
                <a:solidFill>
                  <a:srgbClr val="23232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7 </a:t>
            </a:r>
            <a:r>
              <a:rPr lang="en-US" sz="1400" b="1" dirty="0" err="1">
                <a:solidFill>
                  <a:srgbClr val="23232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этаж</a:t>
            </a:r>
            <a:endParaRPr lang="en-US" sz="1400" b="1" dirty="0">
              <a:solidFill>
                <a:srgbClr val="232323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algn="just">
              <a:lnSpc>
                <a:spcPts val="1245"/>
              </a:lnSpc>
            </a:pPr>
            <a:endParaRPr lang="en-US" sz="1400" b="1" dirty="0">
              <a:solidFill>
                <a:srgbClr val="232323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algn="just">
              <a:lnSpc>
                <a:spcPts val="1245"/>
              </a:lnSpc>
            </a:pPr>
            <a:r>
              <a:rPr lang="en-US" sz="1400" b="1" dirty="0">
                <a:solidFill>
                  <a:srgbClr val="23232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8-800-250-82-70</a:t>
            </a:r>
          </a:p>
          <a:p>
            <a:pPr algn="just">
              <a:lnSpc>
                <a:spcPts val="1245"/>
              </a:lnSpc>
            </a:pPr>
            <a:endParaRPr lang="en-US" sz="1245" b="1" dirty="0">
              <a:solidFill>
                <a:srgbClr val="232323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1A75D4F9-5782-88D1-920D-327F6268F58A}"/>
              </a:ext>
            </a:extLst>
          </p:cNvPr>
          <p:cNvSpPr/>
          <p:nvPr/>
        </p:nvSpPr>
        <p:spPr>
          <a:xfrm>
            <a:off x="6301303" y="2187936"/>
            <a:ext cx="1614044" cy="1527436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BD018114-CFD4-4B3C-C2E0-FE1CF4C21F1F}"/>
              </a:ext>
            </a:extLst>
          </p:cNvPr>
          <p:cNvPicPr>
            <a:picLocks/>
          </p:cNvPicPr>
          <p:nvPr/>
        </p:nvPicPr>
        <p:blipFill>
          <a:blip r:embed="rId8"/>
          <a:stretch>
            <a:fillRect/>
          </a:stretch>
        </p:blipFill>
        <p:spPr>
          <a:xfrm>
            <a:off x="6456477" y="2435427"/>
            <a:ext cx="1353600" cy="1080000"/>
          </a:xfrm>
          <a:prstGeom prst="rect">
            <a:avLst/>
          </a:prstGeom>
        </p:spPr>
      </p:pic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id="{11400B58-41E7-629C-AF8C-70ED21282076}"/>
              </a:ext>
            </a:extLst>
          </p:cNvPr>
          <p:cNvSpPr/>
          <p:nvPr/>
        </p:nvSpPr>
        <p:spPr>
          <a:xfrm>
            <a:off x="4449618" y="2187936"/>
            <a:ext cx="1614044" cy="1527436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: скругленные углы 26">
            <a:extLst>
              <a:ext uri="{FF2B5EF4-FFF2-40B4-BE49-F238E27FC236}">
                <a16:creationId xmlns:a16="http://schemas.microsoft.com/office/drawing/2014/main" id="{20D2C86B-9A2E-E6D7-2EFA-0CC0B3E63FA6}"/>
              </a:ext>
            </a:extLst>
          </p:cNvPr>
          <p:cNvSpPr/>
          <p:nvPr/>
        </p:nvSpPr>
        <p:spPr>
          <a:xfrm>
            <a:off x="8145226" y="2187936"/>
            <a:ext cx="1612800" cy="1527436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5961C60B-0A48-6BF8-73BB-AB86030050F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20900" y="2427155"/>
            <a:ext cx="1332000" cy="1096543"/>
          </a:xfrm>
          <a:prstGeom prst="rect">
            <a:avLst/>
          </a:prstGeom>
        </p:spPr>
      </p:pic>
      <p:sp>
        <p:nvSpPr>
          <p:cNvPr id="28" name="Прямоугольник: скругленные углы 27">
            <a:extLst>
              <a:ext uri="{FF2B5EF4-FFF2-40B4-BE49-F238E27FC236}">
                <a16:creationId xmlns:a16="http://schemas.microsoft.com/office/drawing/2014/main" id="{82DBE016-056A-B325-EE65-80C5D0DDC587}"/>
              </a:ext>
            </a:extLst>
          </p:cNvPr>
          <p:cNvSpPr/>
          <p:nvPr/>
        </p:nvSpPr>
        <p:spPr>
          <a:xfrm>
            <a:off x="5257485" y="4012531"/>
            <a:ext cx="1614044" cy="1527436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: скругленные углы 34">
            <a:extLst>
              <a:ext uri="{FF2B5EF4-FFF2-40B4-BE49-F238E27FC236}">
                <a16:creationId xmlns:a16="http://schemas.microsoft.com/office/drawing/2014/main" id="{CE903D19-ACF9-BEEE-7911-95272FE4C6E1}"/>
              </a:ext>
            </a:extLst>
          </p:cNvPr>
          <p:cNvSpPr/>
          <p:nvPr/>
        </p:nvSpPr>
        <p:spPr>
          <a:xfrm>
            <a:off x="7178654" y="4012531"/>
            <a:ext cx="1614044" cy="1527436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70C5FE73-BB5C-BDA5-A1F5-7DDBFB55DA73}"/>
              </a:ext>
            </a:extLst>
          </p:cNvPr>
          <p:cNvPicPr>
            <a:picLocks/>
          </p:cNvPicPr>
          <p:nvPr/>
        </p:nvPicPr>
        <p:blipFill>
          <a:blip r:embed="rId10"/>
          <a:stretch>
            <a:fillRect/>
          </a:stretch>
        </p:blipFill>
        <p:spPr>
          <a:xfrm>
            <a:off x="7356368" y="4236249"/>
            <a:ext cx="1353600" cy="1080000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E524130A-CC2F-E278-9ADC-5F0EF3FC1F5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377778" y="4236249"/>
            <a:ext cx="1366935" cy="1080000"/>
          </a:xfrm>
          <a:prstGeom prst="rect">
            <a:avLst/>
          </a:prstGeom>
        </p:spPr>
      </p:pic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AF61CD8B-7531-4206-EC59-81B6E406155D}"/>
              </a:ext>
            </a:extLst>
          </p:cNvPr>
          <p:cNvPicPr>
            <a:picLocks/>
          </p:cNvPicPr>
          <p:nvPr/>
        </p:nvPicPr>
        <p:blipFill>
          <a:blip r:embed="rId12"/>
          <a:stretch>
            <a:fillRect/>
          </a:stretch>
        </p:blipFill>
        <p:spPr>
          <a:xfrm>
            <a:off x="4562182" y="2411654"/>
            <a:ext cx="1353600" cy="1080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38784</TotalTime>
  <Words>933</Words>
  <Application>Microsoft Office PowerPoint</Application>
  <PresentationFormat>Лист A4 (210x297 мм)</PresentationFormat>
  <Paragraphs>198</Paragraphs>
  <Slides>6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Open Sans</vt:lpstr>
      <vt:lpstr>Open Sans Bold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Нарыжнев Александр</dc:creator>
  <cp:lastModifiedBy>Нарыжнев Александр</cp:lastModifiedBy>
  <cp:revision>71</cp:revision>
  <cp:lastPrinted>2026-07-02T14:13:08Z</cp:lastPrinted>
  <dcterms:created xsi:type="dcterms:W3CDTF">2026-05-18T11:43:02Z</dcterms:created>
  <dcterms:modified xsi:type="dcterms:W3CDTF">2026-07-02T14:14:08Z</dcterms:modified>
</cp:coreProperties>
</file>